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61"/>
  </p:notesMasterIdLst>
  <p:handoutMasterIdLst>
    <p:handoutMasterId r:id="rId62"/>
  </p:handoutMasterIdLst>
  <p:sldIdLst>
    <p:sldId id="301" r:id="rId2"/>
    <p:sldId id="310" r:id="rId3"/>
    <p:sldId id="373" r:id="rId4"/>
    <p:sldId id="374" r:id="rId5"/>
    <p:sldId id="375" r:id="rId6"/>
    <p:sldId id="303" r:id="rId7"/>
    <p:sldId id="307" r:id="rId8"/>
    <p:sldId id="308" r:id="rId9"/>
    <p:sldId id="306" r:id="rId10"/>
    <p:sldId id="305" r:id="rId11"/>
    <p:sldId id="362" r:id="rId12"/>
    <p:sldId id="358" r:id="rId13"/>
    <p:sldId id="314" r:id="rId14"/>
    <p:sldId id="316" r:id="rId15"/>
    <p:sldId id="317" r:id="rId16"/>
    <p:sldId id="319" r:id="rId17"/>
    <p:sldId id="321" r:id="rId18"/>
    <p:sldId id="322" r:id="rId19"/>
    <p:sldId id="320" r:id="rId20"/>
    <p:sldId id="323" r:id="rId21"/>
    <p:sldId id="359" r:id="rId22"/>
    <p:sldId id="326" r:id="rId23"/>
    <p:sldId id="324" r:id="rId24"/>
    <p:sldId id="325" r:id="rId25"/>
    <p:sldId id="388" r:id="rId26"/>
    <p:sldId id="338" r:id="rId27"/>
    <p:sldId id="331" r:id="rId28"/>
    <p:sldId id="348" r:id="rId29"/>
    <p:sldId id="333" r:id="rId30"/>
    <p:sldId id="335" r:id="rId31"/>
    <p:sldId id="337" r:id="rId32"/>
    <p:sldId id="352" r:id="rId33"/>
    <p:sldId id="366" r:id="rId34"/>
    <p:sldId id="329" r:id="rId35"/>
    <p:sldId id="339" r:id="rId36"/>
    <p:sldId id="370" r:id="rId37"/>
    <p:sldId id="372" r:id="rId38"/>
    <p:sldId id="371" r:id="rId39"/>
    <p:sldId id="341" r:id="rId40"/>
    <p:sldId id="342" r:id="rId41"/>
    <p:sldId id="340" r:id="rId42"/>
    <p:sldId id="343" r:id="rId43"/>
    <p:sldId id="344" r:id="rId44"/>
    <p:sldId id="369" r:id="rId45"/>
    <p:sldId id="347" r:id="rId46"/>
    <p:sldId id="345" r:id="rId47"/>
    <p:sldId id="384" r:id="rId48"/>
    <p:sldId id="376" r:id="rId49"/>
    <p:sldId id="377" r:id="rId50"/>
    <p:sldId id="378" r:id="rId51"/>
    <p:sldId id="379" r:id="rId52"/>
    <p:sldId id="385" r:id="rId53"/>
    <p:sldId id="380" r:id="rId54"/>
    <p:sldId id="381" r:id="rId55"/>
    <p:sldId id="382" r:id="rId56"/>
    <p:sldId id="383" r:id="rId57"/>
    <p:sldId id="387" r:id="rId58"/>
    <p:sldId id="386" r:id="rId59"/>
    <p:sldId id="302" r:id="rId60"/>
  </p:sldIdLst>
  <p:sldSz cx="2743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6" autoAdjust="0"/>
    <p:restoredTop sz="98191" autoAdjust="0"/>
  </p:normalViewPr>
  <p:slideViewPr>
    <p:cSldViewPr>
      <p:cViewPr>
        <p:scale>
          <a:sx n="66" d="100"/>
          <a:sy n="66" d="100"/>
        </p:scale>
        <p:origin x="3474" y="-97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45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D590B-716F-4F53-8D4F-42DF5AF8EBB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A5251B-BD8A-4DEB-826B-AAC8B4739A8D}">
      <dgm:prSet phldrT="[Text]"/>
      <dgm:spPr/>
      <dgm:t>
        <a:bodyPr/>
        <a:lstStyle/>
        <a:p>
          <a:r>
            <a:rPr lang="en-US" dirty="0" smtClean="0"/>
            <a:t>Pros</a:t>
          </a:r>
          <a:endParaRPr lang="en-US" dirty="0"/>
        </a:p>
      </dgm:t>
    </dgm:pt>
    <dgm:pt modelId="{265C7E47-A7F8-403C-AEB9-41599EBCA116}" type="parTrans" cxnId="{126D82BA-8D1A-4B86-A444-DD54A86283B7}">
      <dgm:prSet/>
      <dgm:spPr/>
      <dgm:t>
        <a:bodyPr/>
        <a:lstStyle/>
        <a:p>
          <a:endParaRPr lang="en-US"/>
        </a:p>
      </dgm:t>
    </dgm:pt>
    <dgm:pt modelId="{AC7EEB0D-E70D-4AB4-A3B8-153110800189}" type="sibTrans" cxnId="{126D82BA-8D1A-4B86-A444-DD54A86283B7}">
      <dgm:prSet/>
      <dgm:spPr/>
      <dgm:t>
        <a:bodyPr/>
        <a:lstStyle/>
        <a:p>
          <a:endParaRPr lang="en-US"/>
        </a:p>
      </dgm:t>
    </dgm:pt>
    <dgm:pt modelId="{0F0489E9-130F-4B11-84F6-8CBEFB2ECBB5}">
      <dgm:prSet phldrT="[Text]"/>
      <dgm:spPr/>
      <dgm:t>
        <a:bodyPr/>
        <a:lstStyle/>
        <a:p>
          <a:r>
            <a:rPr lang="en-US" dirty="0" smtClean="0"/>
            <a:t>Reduced Emissions</a:t>
          </a:r>
          <a:endParaRPr lang="en-US" dirty="0"/>
        </a:p>
      </dgm:t>
    </dgm:pt>
    <dgm:pt modelId="{DA036CD9-E512-44AA-ABE1-F3BADAC31354}" type="parTrans" cxnId="{5A2542D2-8DCA-4A55-A9F9-1E2E202A9B40}">
      <dgm:prSet/>
      <dgm:spPr/>
      <dgm:t>
        <a:bodyPr/>
        <a:lstStyle/>
        <a:p>
          <a:endParaRPr lang="en-US"/>
        </a:p>
      </dgm:t>
    </dgm:pt>
    <dgm:pt modelId="{ECD6698A-64A0-486C-980C-4E1276954259}" type="sibTrans" cxnId="{5A2542D2-8DCA-4A55-A9F9-1E2E202A9B40}">
      <dgm:prSet/>
      <dgm:spPr/>
      <dgm:t>
        <a:bodyPr/>
        <a:lstStyle/>
        <a:p>
          <a:endParaRPr lang="en-US"/>
        </a:p>
      </dgm:t>
    </dgm:pt>
    <dgm:pt modelId="{19A5D8CB-40F5-4426-9E5F-DA5A021FC9A0}">
      <dgm:prSet phldrT="[Text]"/>
      <dgm:spPr/>
      <dgm:t>
        <a:bodyPr/>
        <a:lstStyle/>
        <a:p>
          <a:r>
            <a:rPr lang="en-US" dirty="0" smtClean="0"/>
            <a:t>Reduced Utility Costs</a:t>
          </a:r>
          <a:endParaRPr lang="en-US" dirty="0"/>
        </a:p>
      </dgm:t>
    </dgm:pt>
    <dgm:pt modelId="{8540EB5B-F2AD-4423-8C1B-87F7ABB95AAB}" type="parTrans" cxnId="{AA810C82-04CE-4DDD-A373-379E593BB541}">
      <dgm:prSet/>
      <dgm:spPr/>
      <dgm:t>
        <a:bodyPr/>
        <a:lstStyle/>
        <a:p>
          <a:endParaRPr lang="en-US"/>
        </a:p>
      </dgm:t>
    </dgm:pt>
    <dgm:pt modelId="{3C4692FC-7303-4DEA-80D8-BE08EBE9F1E9}" type="sibTrans" cxnId="{AA810C82-04CE-4DDD-A373-379E593BB541}">
      <dgm:prSet/>
      <dgm:spPr/>
      <dgm:t>
        <a:bodyPr/>
        <a:lstStyle/>
        <a:p>
          <a:endParaRPr lang="en-US"/>
        </a:p>
      </dgm:t>
    </dgm:pt>
    <dgm:pt modelId="{5A87F863-F401-42D8-A776-F790FA5D496D}">
      <dgm:prSet phldrT="[Text]"/>
      <dgm:spPr/>
      <dgm:t>
        <a:bodyPr/>
        <a:lstStyle/>
        <a:p>
          <a:r>
            <a:rPr lang="en-US" dirty="0" smtClean="0"/>
            <a:t>Sustainable Landmark Building</a:t>
          </a:r>
          <a:endParaRPr lang="en-US" dirty="0"/>
        </a:p>
      </dgm:t>
    </dgm:pt>
    <dgm:pt modelId="{6CFC73EB-CFA8-4BD2-B1A2-65C3A51CEAF3}" type="parTrans" cxnId="{D2468E55-B985-47B8-B959-0E0C8B4A93B1}">
      <dgm:prSet/>
      <dgm:spPr/>
      <dgm:t>
        <a:bodyPr/>
        <a:lstStyle/>
        <a:p>
          <a:endParaRPr lang="en-US"/>
        </a:p>
      </dgm:t>
    </dgm:pt>
    <dgm:pt modelId="{95B70629-3A57-4BA5-BF66-5C52E6529B60}" type="sibTrans" cxnId="{D2468E55-B985-47B8-B959-0E0C8B4A93B1}">
      <dgm:prSet/>
      <dgm:spPr/>
      <dgm:t>
        <a:bodyPr/>
        <a:lstStyle/>
        <a:p>
          <a:endParaRPr lang="en-US"/>
        </a:p>
      </dgm:t>
    </dgm:pt>
    <dgm:pt modelId="{6CD88AD4-5CC3-4EB6-A9BE-410413B58903}">
      <dgm:prSet phldrT="[Text]"/>
      <dgm:spPr/>
      <dgm:t>
        <a:bodyPr/>
        <a:lstStyle/>
        <a:p>
          <a:r>
            <a:rPr lang="en-US" dirty="0" smtClean="0"/>
            <a:t>Eliminate Natural Gas Consumption</a:t>
          </a:r>
          <a:endParaRPr lang="en-US" dirty="0"/>
        </a:p>
      </dgm:t>
    </dgm:pt>
    <dgm:pt modelId="{11790818-09B0-4B55-8FB0-50F0C8CABD5C}" type="parTrans" cxnId="{E418C894-D37A-4FF6-9DB2-67411A69E003}">
      <dgm:prSet/>
      <dgm:spPr/>
      <dgm:t>
        <a:bodyPr/>
        <a:lstStyle/>
        <a:p>
          <a:endParaRPr lang="en-US"/>
        </a:p>
      </dgm:t>
    </dgm:pt>
    <dgm:pt modelId="{99DD50C0-E234-4209-AB19-431805553793}" type="sibTrans" cxnId="{E418C894-D37A-4FF6-9DB2-67411A69E003}">
      <dgm:prSet/>
      <dgm:spPr/>
      <dgm:t>
        <a:bodyPr/>
        <a:lstStyle/>
        <a:p>
          <a:endParaRPr lang="en-US"/>
        </a:p>
      </dgm:t>
    </dgm:pt>
    <dgm:pt modelId="{DBA57DE0-57B7-405D-AB05-DDFBAB573671}">
      <dgm:prSet phldrT="[Text]"/>
      <dgm:spPr/>
      <dgm:t>
        <a:bodyPr/>
        <a:lstStyle/>
        <a:p>
          <a:r>
            <a:rPr lang="en-US" dirty="0" smtClean="0"/>
            <a:t>Decrease Electricity Demand</a:t>
          </a:r>
          <a:endParaRPr lang="en-US" dirty="0"/>
        </a:p>
      </dgm:t>
    </dgm:pt>
    <dgm:pt modelId="{6E51B005-2A68-4032-8C7C-464845AE6E7C}" type="parTrans" cxnId="{5DC472D9-2097-4EC8-8DC0-7AFAFCFF29D7}">
      <dgm:prSet/>
      <dgm:spPr/>
      <dgm:t>
        <a:bodyPr/>
        <a:lstStyle/>
        <a:p>
          <a:endParaRPr lang="en-US"/>
        </a:p>
      </dgm:t>
    </dgm:pt>
    <dgm:pt modelId="{CC4A01D5-4E6A-45F5-A3BC-357A52883DC9}" type="sibTrans" cxnId="{5DC472D9-2097-4EC8-8DC0-7AFAFCFF29D7}">
      <dgm:prSet/>
      <dgm:spPr/>
      <dgm:t>
        <a:bodyPr/>
        <a:lstStyle/>
        <a:p>
          <a:endParaRPr lang="en-US"/>
        </a:p>
      </dgm:t>
    </dgm:pt>
    <dgm:pt modelId="{C01DAF22-84A5-455E-B727-A6786FC6FEE4}" type="pres">
      <dgm:prSet presAssocID="{94DD590B-716F-4F53-8D4F-42DF5AF8EBB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2DB13D-0CC6-4F19-8C2D-FF5041754F5A}" type="pres">
      <dgm:prSet presAssocID="{8AA5251B-BD8A-4DEB-826B-AAC8B4739A8D}" presName="centerShape" presStyleLbl="node0" presStyleIdx="0" presStyleCnt="1"/>
      <dgm:spPr/>
      <dgm:t>
        <a:bodyPr/>
        <a:lstStyle/>
        <a:p>
          <a:endParaRPr lang="en-US"/>
        </a:p>
      </dgm:t>
    </dgm:pt>
    <dgm:pt modelId="{CC539504-DDA7-4460-A3A2-8654FAC38DB7}" type="pres">
      <dgm:prSet presAssocID="{DA036CD9-E512-44AA-ABE1-F3BADAC31354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FE9D8B4A-8CD1-4867-8CB2-ED52017994BA}" type="pres">
      <dgm:prSet presAssocID="{0F0489E9-130F-4B11-84F6-8CBEFB2ECBB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C60596-F814-4802-B6F5-BD3753CCCED5}" type="pres">
      <dgm:prSet presAssocID="{8540EB5B-F2AD-4423-8C1B-87F7ABB95AAB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8DA9C945-EAD8-453C-8289-7C18A3B0A43C}" type="pres">
      <dgm:prSet presAssocID="{19A5D8CB-40F5-4426-9E5F-DA5A021FC9A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F15A9-9F9D-435E-8410-0898DEFBE4E8}" type="pres">
      <dgm:prSet presAssocID="{6CFC73EB-CFA8-4BD2-B1A2-65C3A51CEAF3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5DAC0F47-6E4A-4237-A461-0EDF87A44AA6}" type="pres">
      <dgm:prSet presAssocID="{5A87F863-F401-42D8-A776-F790FA5D496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4FC375-03D9-44DB-86ED-D4221F96983B}" type="pres">
      <dgm:prSet presAssocID="{11790818-09B0-4B55-8FB0-50F0C8CABD5C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96D115F7-5472-4BAA-856B-5008D2F25731}" type="pres">
      <dgm:prSet presAssocID="{6CD88AD4-5CC3-4EB6-A9BE-410413B5890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96478-61B6-4793-ADBA-745A4FB0FD35}" type="pres">
      <dgm:prSet presAssocID="{6E51B005-2A68-4032-8C7C-464845AE6E7C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F4EC52B4-C600-4268-94FC-AA3653C0D955}" type="pres">
      <dgm:prSet presAssocID="{DBA57DE0-57B7-405D-AB05-DDFBAB57367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38789E-8381-48AD-A790-27547C433B4F}" type="presOf" srcId="{0F0489E9-130F-4B11-84F6-8CBEFB2ECBB5}" destId="{FE9D8B4A-8CD1-4867-8CB2-ED52017994BA}" srcOrd="0" destOrd="0" presId="urn:microsoft.com/office/officeart/2005/8/layout/radial4"/>
    <dgm:cxn modelId="{126D82BA-8D1A-4B86-A444-DD54A86283B7}" srcId="{94DD590B-716F-4F53-8D4F-42DF5AF8EBB3}" destId="{8AA5251B-BD8A-4DEB-826B-AAC8B4739A8D}" srcOrd="0" destOrd="0" parTransId="{265C7E47-A7F8-403C-AEB9-41599EBCA116}" sibTransId="{AC7EEB0D-E70D-4AB4-A3B8-153110800189}"/>
    <dgm:cxn modelId="{14ECAE2B-714E-4E72-BBC8-1D57A87E1E59}" type="presOf" srcId="{11790818-09B0-4B55-8FB0-50F0C8CABD5C}" destId="{4C4FC375-03D9-44DB-86ED-D4221F96983B}" srcOrd="0" destOrd="0" presId="urn:microsoft.com/office/officeart/2005/8/layout/radial4"/>
    <dgm:cxn modelId="{D6FA82F8-CB53-4271-9C7B-97BC3C07575B}" type="presOf" srcId="{6E51B005-2A68-4032-8C7C-464845AE6E7C}" destId="{3C796478-61B6-4793-ADBA-745A4FB0FD35}" srcOrd="0" destOrd="0" presId="urn:microsoft.com/office/officeart/2005/8/layout/radial4"/>
    <dgm:cxn modelId="{4AA09D65-F510-41FB-8456-267FB512AF01}" type="presOf" srcId="{6CFC73EB-CFA8-4BD2-B1A2-65C3A51CEAF3}" destId="{A3DF15A9-9F9D-435E-8410-0898DEFBE4E8}" srcOrd="0" destOrd="0" presId="urn:microsoft.com/office/officeart/2005/8/layout/radial4"/>
    <dgm:cxn modelId="{75C457A5-EE09-4496-80BE-99BC58CDFCE8}" type="presOf" srcId="{6CD88AD4-5CC3-4EB6-A9BE-410413B58903}" destId="{96D115F7-5472-4BAA-856B-5008D2F25731}" srcOrd="0" destOrd="0" presId="urn:microsoft.com/office/officeart/2005/8/layout/radial4"/>
    <dgm:cxn modelId="{060AB95C-0087-4E56-8983-C506D1F58E34}" type="presOf" srcId="{5A87F863-F401-42D8-A776-F790FA5D496D}" destId="{5DAC0F47-6E4A-4237-A461-0EDF87A44AA6}" srcOrd="0" destOrd="0" presId="urn:microsoft.com/office/officeart/2005/8/layout/radial4"/>
    <dgm:cxn modelId="{A7EBBF3F-719C-461C-B05C-9836DE70CAA6}" type="presOf" srcId="{8540EB5B-F2AD-4423-8C1B-87F7ABB95AAB}" destId="{28C60596-F814-4802-B6F5-BD3753CCCED5}" srcOrd="0" destOrd="0" presId="urn:microsoft.com/office/officeart/2005/8/layout/radial4"/>
    <dgm:cxn modelId="{9C9243D4-5B73-4726-B12D-CA032FE6BFDF}" type="presOf" srcId="{DA036CD9-E512-44AA-ABE1-F3BADAC31354}" destId="{CC539504-DDA7-4460-A3A2-8654FAC38DB7}" srcOrd="0" destOrd="0" presId="urn:microsoft.com/office/officeart/2005/8/layout/radial4"/>
    <dgm:cxn modelId="{29899C17-6DF9-4469-B689-08B9842DE121}" type="presOf" srcId="{8AA5251B-BD8A-4DEB-826B-AAC8B4739A8D}" destId="{562DB13D-0CC6-4F19-8C2D-FF5041754F5A}" srcOrd="0" destOrd="0" presId="urn:microsoft.com/office/officeart/2005/8/layout/radial4"/>
    <dgm:cxn modelId="{5A2542D2-8DCA-4A55-A9F9-1E2E202A9B40}" srcId="{8AA5251B-BD8A-4DEB-826B-AAC8B4739A8D}" destId="{0F0489E9-130F-4B11-84F6-8CBEFB2ECBB5}" srcOrd="0" destOrd="0" parTransId="{DA036CD9-E512-44AA-ABE1-F3BADAC31354}" sibTransId="{ECD6698A-64A0-486C-980C-4E1276954259}"/>
    <dgm:cxn modelId="{106204C5-68CB-4DA5-B1C6-B79CBB7AF0CD}" type="presOf" srcId="{94DD590B-716F-4F53-8D4F-42DF5AF8EBB3}" destId="{C01DAF22-84A5-455E-B727-A6786FC6FEE4}" srcOrd="0" destOrd="0" presId="urn:microsoft.com/office/officeart/2005/8/layout/radial4"/>
    <dgm:cxn modelId="{5DC472D9-2097-4EC8-8DC0-7AFAFCFF29D7}" srcId="{8AA5251B-BD8A-4DEB-826B-AAC8B4739A8D}" destId="{DBA57DE0-57B7-405D-AB05-DDFBAB573671}" srcOrd="4" destOrd="0" parTransId="{6E51B005-2A68-4032-8C7C-464845AE6E7C}" sibTransId="{CC4A01D5-4E6A-45F5-A3BC-357A52883DC9}"/>
    <dgm:cxn modelId="{D2468E55-B985-47B8-B959-0E0C8B4A93B1}" srcId="{8AA5251B-BD8A-4DEB-826B-AAC8B4739A8D}" destId="{5A87F863-F401-42D8-A776-F790FA5D496D}" srcOrd="2" destOrd="0" parTransId="{6CFC73EB-CFA8-4BD2-B1A2-65C3A51CEAF3}" sibTransId="{95B70629-3A57-4BA5-BF66-5C52E6529B60}"/>
    <dgm:cxn modelId="{AA810C82-04CE-4DDD-A373-379E593BB541}" srcId="{8AA5251B-BD8A-4DEB-826B-AAC8B4739A8D}" destId="{19A5D8CB-40F5-4426-9E5F-DA5A021FC9A0}" srcOrd="1" destOrd="0" parTransId="{8540EB5B-F2AD-4423-8C1B-87F7ABB95AAB}" sibTransId="{3C4692FC-7303-4DEA-80D8-BE08EBE9F1E9}"/>
    <dgm:cxn modelId="{18451FBB-B67E-423F-B090-243AA051A587}" type="presOf" srcId="{DBA57DE0-57B7-405D-AB05-DDFBAB573671}" destId="{F4EC52B4-C600-4268-94FC-AA3653C0D955}" srcOrd="0" destOrd="0" presId="urn:microsoft.com/office/officeart/2005/8/layout/radial4"/>
    <dgm:cxn modelId="{D0F1F091-E7E2-4CEC-86BC-9950A78CE2B7}" type="presOf" srcId="{19A5D8CB-40F5-4426-9E5F-DA5A021FC9A0}" destId="{8DA9C945-EAD8-453C-8289-7C18A3B0A43C}" srcOrd="0" destOrd="0" presId="urn:microsoft.com/office/officeart/2005/8/layout/radial4"/>
    <dgm:cxn modelId="{E418C894-D37A-4FF6-9DB2-67411A69E003}" srcId="{8AA5251B-BD8A-4DEB-826B-AAC8B4739A8D}" destId="{6CD88AD4-5CC3-4EB6-A9BE-410413B58903}" srcOrd="3" destOrd="0" parTransId="{11790818-09B0-4B55-8FB0-50F0C8CABD5C}" sibTransId="{99DD50C0-E234-4209-AB19-431805553793}"/>
    <dgm:cxn modelId="{1D3D59A0-4174-4DF9-A83D-6DEF2CC8A254}" type="presParOf" srcId="{C01DAF22-84A5-455E-B727-A6786FC6FEE4}" destId="{562DB13D-0CC6-4F19-8C2D-FF5041754F5A}" srcOrd="0" destOrd="0" presId="urn:microsoft.com/office/officeart/2005/8/layout/radial4"/>
    <dgm:cxn modelId="{9D1CEB6F-C4A5-437B-B63F-7C5DDF4B749D}" type="presParOf" srcId="{C01DAF22-84A5-455E-B727-A6786FC6FEE4}" destId="{CC539504-DDA7-4460-A3A2-8654FAC38DB7}" srcOrd="1" destOrd="0" presId="urn:microsoft.com/office/officeart/2005/8/layout/radial4"/>
    <dgm:cxn modelId="{238D6C51-FDBC-45C1-A42E-BC50006516AA}" type="presParOf" srcId="{C01DAF22-84A5-455E-B727-A6786FC6FEE4}" destId="{FE9D8B4A-8CD1-4867-8CB2-ED52017994BA}" srcOrd="2" destOrd="0" presId="urn:microsoft.com/office/officeart/2005/8/layout/radial4"/>
    <dgm:cxn modelId="{2D2E78CC-D9F3-4EED-8844-E3320E1832FC}" type="presParOf" srcId="{C01DAF22-84A5-455E-B727-A6786FC6FEE4}" destId="{28C60596-F814-4802-B6F5-BD3753CCCED5}" srcOrd="3" destOrd="0" presId="urn:microsoft.com/office/officeart/2005/8/layout/radial4"/>
    <dgm:cxn modelId="{CDA7473B-EF22-47B4-BA70-3960AAD55B5A}" type="presParOf" srcId="{C01DAF22-84A5-455E-B727-A6786FC6FEE4}" destId="{8DA9C945-EAD8-453C-8289-7C18A3B0A43C}" srcOrd="4" destOrd="0" presId="urn:microsoft.com/office/officeart/2005/8/layout/radial4"/>
    <dgm:cxn modelId="{F6CD22BB-9808-4977-8043-B0B6094937D4}" type="presParOf" srcId="{C01DAF22-84A5-455E-B727-A6786FC6FEE4}" destId="{A3DF15A9-9F9D-435E-8410-0898DEFBE4E8}" srcOrd="5" destOrd="0" presId="urn:microsoft.com/office/officeart/2005/8/layout/radial4"/>
    <dgm:cxn modelId="{6D1BBC03-F851-444A-9FF2-1FBC94E888BB}" type="presParOf" srcId="{C01DAF22-84A5-455E-B727-A6786FC6FEE4}" destId="{5DAC0F47-6E4A-4237-A461-0EDF87A44AA6}" srcOrd="6" destOrd="0" presId="urn:microsoft.com/office/officeart/2005/8/layout/radial4"/>
    <dgm:cxn modelId="{FD589D90-9A3E-478B-8D58-4A3949DA2F72}" type="presParOf" srcId="{C01DAF22-84A5-455E-B727-A6786FC6FEE4}" destId="{4C4FC375-03D9-44DB-86ED-D4221F96983B}" srcOrd="7" destOrd="0" presId="urn:microsoft.com/office/officeart/2005/8/layout/radial4"/>
    <dgm:cxn modelId="{93D71205-9A93-4F91-8DD6-2610FE612366}" type="presParOf" srcId="{C01DAF22-84A5-455E-B727-A6786FC6FEE4}" destId="{96D115F7-5472-4BAA-856B-5008D2F25731}" srcOrd="8" destOrd="0" presId="urn:microsoft.com/office/officeart/2005/8/layout/radial4"/>
    <dgm:cxn modelId="{E95816F9-483C-48AB-A475-FE69766CE4F1}" type="presParOf" srcId="{C01DAF22-84A5-455E-B727-A6786FC6FEE4}" destId="{3C796478-61B6-4793-ADBA-745A4FB0FD35}" srcOrd="9" destOrd="0" presId="urn:microsoft.com/office/officeart/2005/8/layout/radial4"/>
    <dgm:cxn modelId="{759C142F-562F-4DFF-8E8A-7AF0595B564E}" type="presParOf" srcId="{C01DAF22-84A5-455E-B727-A6786FC6FEE4}" destId="{F4EC52B4-C600-4268-94FC-AA3653C0D955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DD590B-716F-4F53-8D4F-42DF5AF8EBB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A5251B-BD8A-4DEB-826B-AAC8B4739A8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Cons</a:t>
          </a:r>
          <a:endParaRPr lang="en-US" dirty="0"/>
        </a:p>
      </dgm:t>
    </dgm:pt>
    <dgm:pt modelId="{265C7E47-A7F8-403C-AEB9-41599EBCA116}" type="parTrans" cxnId="{126D82BA-8D1A-4B86-A444-DD54A86283B7}">
      <dgm:prSet/>
      <dgm:spPr/>
      <dgm:t>
        <a:bodyPr/>
        <a:lstStyle/>
        <a:p>
          <a:endParaRPr lang="en-US"/>
        </a:p>
      </dgm:t>
    </dgm:pt>
    <dgm:pt modelId="{AC7EEB0D-E70D-4AB4-A3B8-153110800189}" type="sibTrans" cxnId="{126D82BA-8D1A-4B86-A444-DD54A86283B7}">
      <dgm:prSet/>
      <dgm:spPr/>
      <dgm:t>
        <a:bodyPr/>
        <a:lstStyle/>
        <a:p>
          <a:endParaRPr lang="en-US"/>
        </a:p>
      </dgm:t>
    </dgm:pt>
    <dgm:pt modelId="{0F0489E9-130F-4B11-84F6-8CBEFB2ECBB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Increase in First Costs</a:t>
          </a:r>
          <a:endParaRPr lang="en-US" dirty="0"/>
        </a:p>
      </dgm:t>
    </dgm:pt>
    <dgm:pt modelId="{DA036CD9-E512-44AA-ABE1-F3BADAC31354}" type="parTrans" cxnId="{5A2542D2-8DCA-4A55-A9F9-1E2E202A9B40}">
      <dgm:prSet/>
      <dgm:spPr/>
      <dgm:t>
        <a:bodyPr/>
        <a:lstStyle/>
        <a:p>
          <a:endParaRPr lang="en-US"/>
        </a:p>
      </dgm:t>
    </dgm:pt>
    <dgm:pt modelId="{ECD6698A-64A0-486C-980C-4E1276954259}" type="sibTrans" cxnId="{5A2542D2-8DCA-4A55-A9F9-1E2E202A9B40}">
      <dgm:prSet/>
      <dgm:spPr/>
      <dgm:t>
        <a:bodyPr/>
        <a:lstStyle/>
        <a:p>
          <a:endParaRPr lang="en-US"/>
        </a:p>
      </dgm:t>
    </dgm:pt>
    <dgm:pt modelId="{19A5D8CB-40F5-4426-9E5F-DA5A021FC9A0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Ground Temp Increase</a:t>
          </a:r>
          <a:endParaRPr lang="en-US" dirty="0"/>
        </a:p>
      </dgm:t>
    </dgm:pt>
    <dgm:pt modelId="{8540EB5B-F2AD-4423-8C1B-87F7ABB95AAB}" type="parTrans" cxnId="{AA810C82-04CE-4DDD-A373-379E593BB541}">
      <dgm:prSet/>
      <dgm:spPr/>
      <dgm:t>
        <a:bodyPr/>
        <a:lstStyle/>
        <a:p>
          <a:endParaRPr lang="en-US"/>
        </a:p>
      </dgm:t>
    </dgm:pt>
    <dgm:pt modelId="{3C4692FC-7303-4DEA-80D8-BE08EBE9F1E9}" type="sibTrans" cxnId="{AA810C82-04CE-4DDD-A373-379E593BB541}">
      <dgm:prSet/>
      <dgm:spPr/>
      <dgm:t>
        <a:bodyPr/>
        <a:lstStyle/>
        <a:p>
          <a:endParaRPr lang="en-US"/>
        </a:p>
      </dgm:t>
    </dgm:pt>
    <dgm:pt modelId="{5A87F863-F401-42D8-A776-F790FA5D496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Construction Difficulty</a:t>
          </a:r>
          <a:endParaRPr lang="en-US" dirty="0"/>
        </a:p>
      </dgm:t>
    </dgm:pt>
    <dgm:pt modelId="{6CFC73EB-CFA8-4BD2-B1A2-65C3A51CEAF3}" type="parTrans" cxnId="{D2468E55-B985-47B8-B959-0E0C8B4A93B1}">
      <dgm:prSet/>
      <dgm:spPr/>
      <dgm:t>
        <a:bodyPr/>
        <a:lstStyle/>
        <a:p>
          <a:endParaRPr lang="en-US"/>
        </a:p>
      </dgm:t>
    </dgm:pt>
    <dgm:pt modelId="{95B70629-3A57-4BA5-BF66-5C52E6529B60}" type="sibTrans" cxnId="{D2468E55-B985-47B8-B959-0E0C8B4A93B1}">
      <dgm:prSet/>
      <dgm:spPr/>
      <dgm:t>
        <a:bodyPr/>
        <a:lstStyle/>
        <a:p>
          <a:endParaRPr lang="en-US"/>
        </a:p>
      </dgm:t>
    </dgm:pt>
    <dgm:pt modelId="{C01DAF22-84A5-455E-B727-A6786FC6FEE4}" type="pres">
      <dgm:prSet presAssocID="{94DD590B-716F-4F53-8D4F-42DF5AF8EBB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2DB13D-0CC6-4F19-8C2D-FF5041754F5A}" type="pres">
      <dgm:prSet presAssocID="{8AA5251B-BD8A-4DEB-826B-AAC8B4739A8D}" presName="centerShape" presStyleLbl="node0" presStyleIdx="0" presStyleCnt="1"/>
      <dgm:spPr/>
      <dgm:t>
        <a:bodyPr/>
        <a:lstStyle/>
        <a:p>
          <a:endParaRPr lang="en-US"/>
        </a:p>
      </dgm:t>
    </dgm:pt>
    <dgm:pt modelId="{CC539504-DDA7-4460-A3A2-8654FAC38DB7}" type="pres">
      <dgm:prSet presAssocID="{DA036CD9-E512-44AA-ABE1-F3BADAC31354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FE9D8B4A-8CD1-4867-8CB2-ED52017994BA}" type="pres">
      <dgm:prSet presAssocID="{0F0489E9-130F-4B11-84F6-8CBEFB2ECBB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C60596-F814-4802-B6F5-BD3753CCCED5}" type="pres">
      <dgm:prSet presAssocID="{8540EB5B-F2AD-4423-8C1B-87F7ABB95AA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8DA9C945-EAD8-453C-8289-7C18A3B0A43C}" type="pres">
      <dgm:prSet presAssocID="{19A5D8CB-40F5-4426-9E5F-DA5A021FC9A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F15A9-9F9D-435E-8410-0898DEFBE4E8}" type="pres">
      <dgm:prSet presAssocID="{6CFC73EB-CFA8-4BD2-B1A2-65C3A51CEAF3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5DAC0F47-6E4A-4237-A461-0EDF87A44AA6}" type="pres">
      <dgm:prSet presAssocID="{5A87F863-F401-42D8-A776-F790FA5D496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6D82BA-8D1A-4B86-A444-DD54A86283B7}" srcId="{94DD590B-716F-4F53-8D4F-42DF5AF8EBB3}" destId="{8AA5251B-BD8A-4DEB-826B-AAC8B4739A8D}" srcOrd="0" destOrd="0" parTransId="{265C7E47-A7F8-403C-AEB9-41599EBCA116}" sibTransId="{AC7EEB0D-E70D-4AB4-A3B8-153110800189}"/>
    <dgm:cxn modelId="{20F527DC-066D-4C81-9637-CCEFE488DC50}" type="presOf" srcId="{94DD590B-716F-4F53-8D4F-42DF5AF8EBB3}" destId="{C01DAF22-84A5-455E-B727-A6786FC6FEE4}" srcOrd="0" destOrd="0" presId="urn:microsoft.com/office/officeart/2005/8/layout/radial4"/>
    <dgm:cxn modelId="{206680F2-868B-41D4-B961-892D79B45ED8}" type="presOf" srcId="{8540EB5B-F2AD-4423-8C1B-87F7ABB95AAB}" destId="{28C60596-F814-4802-B6F5-BD3753CCCED5}" srcOrd="0" destOrd="0" presId="urn:microsoft.com/office/officeart/2005/8/layout/radial4"/>
    <dgm:cxn modelId="{48363381-94BE-4588-8447-F4F9D90EC8B8}" type="presOf" srcId="{0F0489E9-130F-4B11-84F6-8CBEFB2ECBB5}" destId="{FE9D8B4A-8CD1-4867-8CB2-ED52017994BA}" srcOrd="0" destOrd="0" presId="urn:microsoft.com/office/officeart/2005/8/layout/radial4"/>
    <dgm:cxn modelId="{2C191AE7-9E07-43D4-A1E0-D9BC2F4117E6}" type="presOf" srcId="{8AA5251B-BD8A-4DEB-826B-AAC8B4739A8D}" destId="{562DB13D-0CC6-4F19-8C2D-FF5041754F5A}" srcOrd="0" destOrd="0" presId="urn:microsoft.com/office/officeart/2005/8/layout/radial4"/>
    <dgm:cxn modelId="{25A943F2-0360-4CE7-BCE4-5019EC7648F9}" type="presOf" srcId="{DA036CD9-E512-44AA-ABE1-F3BADAC31354}" destId="{CC539504-DDA7-4460-A3A2-8654FAC38DB7}" srcOrd="0" destOrd="0" presId="urn:microsoft.com/office/officeart/2005/8/layout/radial4"/>
    <dgm:cxn modelId="{37F4FF21-A86F-4578-835F-85875C4D666C}" type="presOf" srcId="{19A5D8CB-40F5-4426-9E5F-DA5A021FC9A0}" destId="{8DA9C945-EAD8-453C-8289-7C18A3B0A43C}" srcOrd="0" destOrd="0" presId="urn:microsoft.com/office/officeart/2005/8/layout/radial4"/>
    <dgm:cxn modelId="{D262A07A-FC24-4ECE-94E6-EB8E5E196320}" type="presOf" srcId="{6CFC73EB-CFA8-4BD2-B1A2-65C3A51CEAF3}" destId="{A3DF15A9-9F9D-435E-8410-0898DEFBE4E8}" srcOrd="0" destOrd="0" presId="urn:microsoft.com/office/officeart/2005/8/layout/radial4"/>
    <dgm:cxn modelId="{5A2542D2-8DCA-4A55-A9F9-1E2E202A9B40}" srcId="{8AA5251B-BD8A-4DEB-826B-AAC8B4739A8D}" destId="{0F0489E9-130F-4B11-84F6-8CBEFB2ECBB5}" srcOrd="0" destOrd="0" parTransId="{DA036CD9-E512-44AA-ABE1-F3BADAC31354}" sibTransId="{ECD6698A-64A0-486C-980C-4E1276954259}"/>
    <dgm:cxn modelId="{2BA8D2A4-CB7B-4C78-99FC-70D384AC8D9F}" type="presOf" srcId="{5A87F863-F401-42D8-A776-F790FA5D496D}" destId="{5DAC0F47-6E4A-4237-A461-0EDF87A44AA6}" srcOrd="0" destOrd="0" presId="urn:microsoft.com/office/officeart/2005/8/layout/radial4"/>
    <dgm:cxn modelId="{D2468E55-B985-47B8-B959-0E0C8B4A93B1}" srcId="{8AA5251B-BD8A-4DEB-826B-AAC8B4739A8D}" destId="{5A87F863-F401-42D8-A776-F790FA5D496D}" srcOrd="2" destOrd="0" parTransId="{6CFC73EB-CFA8-4BD2-B1A2-65C3A51CEAF3}" sibTransId="{95B70629-3A57-4BA5-BF66-5C52E6529B60}"/>
    <dgm:cxn modelId="{AA810C82-04CE-4DDD-A373-379E593BB541}" srcId="{8AA5251B-BD8A-4DEB-826B-AAC8B4739A8D}" destId="{19A5D8CB-40F5-4426-9E5F-DA5A021FC9A0}" srcOrd="1" destOrd="0" parTransId="{8540EB5B-F2AD-4423-8C1B-87F7ABB95AAB}" sibTransId="{3C4692FC-7303-4DEA-80D8-BE08EBE9F1E9}"/>
    <dgm:cxn modelId="{3022DDF6-8D31-4DDE-A734-598F09D1D1B2}" type="presParOf" srcId="{C01DAF22-84A5-455E-B727-A6786FC6FEE4}" destId="{562DB13D-0CC6-4F19-8C2D-FF5041754F5A}" srcOrd="0" destOrd="0" presId="urn:microsoft.com/office/officeart/2005/8/layout/radial4"/>
    <dgm:cxn modelId="{5C357879-DD9B-4EDC-B5E0-307B0A51C75B}" type="presParOf" srcId="{C01DAF22-84A5-455E-B727-A6786FC6FEE4}" destId="{CC539504-DDA7-4460-A3A2-8654FAC38DB7}" srcOrd="1" destOrd="0" presId="urn:microsoft.com/office/officeart/2005/8/layout/radial4"/>
    <dgm:cxn modelId="{EF61E82F-AE96-4C2D-825E-88618C6AB294}" type="presParOf" srcId="{C01DAF22-84A5-455E-B727-A6786FC6FEE4}" destId="{FE9D8B4A-8CD1-4867-8CB2-ED52017994BA}" srcOrd="2" destOrd="0" presId="urn:microsoft.com/office/officeart/2005/8/layout/radial4"/>
    <dgm:cxn modelId="{A6678760-ADFF-4CA6-BA3E-F5597C0FFC07}" type="presParOf" srcId="{C01DAF22-84A5-455E-B727-A6786FC6FEE4}" destId="{28C60596-F814-4802-B6F5-BD3753CCCED5}" srcOrd="3" destOrd="0" presId="urn:microsoft.com/office/officeart/2005/8/layout/radial4"/>
    <dgm:cxn modelId="{2006195D-AA4E-4F6F-B90C-2D8615A1E40F}" type="presParOf" srcId="{C01DAF22-84A5-455E-B727-A6786FC6FEE4}" destId="{8DA9C945-EAD8-453C-8289-7C18A3B0A43C}" srcOrd="4" destOrd="0" presId="urn:microsoft.com/office/officeart/2005/8/layout/radial4"/>
    <dgm:cxn modelId="{CF62DB4B-B232-4E51-A8DB-F55036521595}" type="presParOf" srcId="{C01DAF22-84A5-455E-B727-A6786FC6FEE4}" destId="{A3DF15A9-9F9D-435E-8410-0898DEFBE4E8}" srcOrd="5" destOrd="0" presId="urn:microsoft.com/office/officeart/2005/8/layout/radial4"/>
    <dgm:cxn modelId="{B2AB7921-6D5A-41CA-99B2-101E41A7FD74}" type="presParOf" srcId="{C01DAF22-84A5-455E-B727-A6786FC6FEE4}" destId="{5DAC0F47-6E4A-4237-A461-0EDF87A44AA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DB13D-0CC6-4F19-8C2D-FF5041754F5A}">
      <dsp:nvSpPr>
        <dsp:cNvPr id="0" name=""/>
        <dsp:cNvSpPr/>
      </dsp:nvSpPr>
      <dsp:spPr>
        <a:xfrm>
          <a:off x="8495436" y="1750812"/>
          <a:ext cx="1297126" cy="1297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Pros</a:t>
          </a:r>
          <a:endParaRPr lang="en-US" sz="3700" kern="1200" dirty="0"/>
        </a:p>
      </dsp:txBody>
      <dsp:txXfrm>
        <a:off x="8685396" y="1940772"/>
        <a:ext cx="917206" cy="917206"/>
      </dsp:txXfrm>
    </dsp:sp>
    <dsp:sp modelId="{CC539504-DDA7-4460-A3A2-8654FAC38DB7}">
      <dsp:nvSpPr>
        <dsp:cNvPr id="0" name=""/>
        <dsp:cNvSpPr/>
      </dsp:nvSpPr>
      <dsp:spPr>
        <a:xfrm rot="10800000">
          <a:off x="7237593" y="2214535"/>
          <a:ext cx="1188661" cy="369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D8B4A-8CD1-4867-8CB2-ED52017994BA}">
      <dsp:nvSpPr>
        <dsp:cNvPr id="0" name=""/>
        <dsp:cNvSpPr/>
      </dsp:nvSpPr>
      <dsp:spPr>
        <a:xfrm>
          <a:off x="6621458" y="1906467"/>
          <a:ext cx="1232270" cy="985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Reduced Emissions</a:t>
          </a:r>
          <a:endParaRPr lang="en-US" sz="1500" kern="1200" dirty="0"/>
        </a:p>
      </dsp:txBody>
      <dsp:txXfrm>
        <a:off x="6650332" y="1935341"/>
        <a:ext cx="1174522" cy="928068"/>
      </dsp:txXfrm>
    </dsp:sp>
    <dsp:sp modelId="{28C60596-F814-4802-B6F5-BD3753CCCED5}">
      <dsp:nvSpPr>
        <dsp:cNvPr id="0" name=""/>
        <dsp:cNvSpPr/>
      </dsp:nvSpPr>
      <dsp:spPr>
        <a:xfrm rot="13500000">
          <a:off x="7621891" y="1286757"/>
          <a:ext cx="1188661" cy="369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9C945-EAD8-453C-8289-7C18A3B0A43C}">
      <dsp:nvSpPr>
        <dsp:cNvPr id="0" name=""/>
        <dsp:cNvSpPr/>
      </dsp:nvSpPr>
      <dsp:spPr>
        <a:xfrm>
          <a:off x="7179832" y="558434"/>
          <a:ext cx="1232270" cy="985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Reduced Utility Costs</a:t>
          </a:r>
          <a:endParaRPr lang="en-US" sz="1500" kern="1200" dirty="0"/>
        </a:p>
      </dsp:txBody>
      <dsp:txXfrm>
        <a:off x="7208706" y="587308"/>
        <a:ext cx="1174522" cy="928068"/>
      </dsp:txXfrm>
    </dsp:sp>
    <dsp:sp modelId="{A3DF15A9-9F9D-435E-8410-0898DEFBE4E8}">
      <dsp:nvSpPr>
        <dsp:cNvPr id="0" name=""/>
        <dsp:cNvSpPr/>
      </dsp:nvSpPr>
      <dsp:spPr>
        <a:xfrm rot="16200000">
          <a:off x="8549669" y="902459"/>
          <a:ext cx="1188661" cy="369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C0F47-6E4A-4237-A461-0EDF87A44AA6}">
      <dsp:nvSpPr>
        <dsp:cNvPr id="0" name=""/>
        <dsp:cNvSpPr/>
      </dsp:nvSpPr>
      <dsp:spPr>
        <a:xfrm>
          <a:off x="8527864" y="61"/>
          <a:ext cx="1232270" cy="985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Sustainable Landmark Building</a:t>
          </a:r>
          <a:endParaRPr lang="en-US" sz="1500" kern="1200" dirty="0"/>
        </a:p>
      </dsp:txBody>
      <dsp:txXfrm>
        <a:off x="8556738" y="28935"/>
        <a:ext cx="1174522" cy="928068"/>
      </dsp:txXfrm>
    </dsp:sp>
    <dsp:sp modelId="{4C4FC375-03D9-44DB-86ED-D4221F96983B}">
      <dsp:nvSpPr>
        <dsp:cNvPr id="0" name=""/>
        <dsp:cNvSpPr/>
      </dsp:nvSpPr>
      <dsp:spPr>
        <a:xfrm rot="18900000">
          <a:off x="9477446" y="1286757"/>
          <a:ext cx="1188661" cy="369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115F7-5472-4BAA-856B-5008D2F25731}">
      <dsp:nvSpPr>
        <dsp:cNvPr id="0" name=""/>
        <dsp:cNvSpPr/>
      </dsp:nvSpPr>
      <dsp:spPr>
        <a:xfrm>
          <a:off x="9875897" y="558434"/>
          <a:ext cx="1232270" cy="985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Eliminate Natural Gas Consumption</a:t>
          </a:r>
          <a:endParaRPr lang="en-US" sz="1500" kern="1200" dirty="0"/>
        </a:p>
      </dsp:txBody>
      <dsp:txXfrm>
        <a:off x="9904771" y="587308"/>
        <a:ext cx="1174522" cy="928068"/>
      </dsp:txXfrm>
    </dsp:sp>
    <dsp:sp modelId="{3C796478-61B6-4793-ADBA-745A4FB0FD35}">
      <dsp:nvSpPr>
        <dsp:cNvPr id="0" name=""/>
        <dsp:cNvSpPr/>
      </dsp:nvSpPr>
      <dsp:spPr>
        <a:xfrm>
          <a:off x="9861744" y="2214535"/>
          <a:ext cx="1188661" cy="369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EC52B4-C600-4268-94FC-AA3653C0D955}">
      <dsp:nvSpPr>
        <dsp:cNvPr id="0" name=""/>
        <dsp:cNvSpPr/>
      </dsp:nvSpPr>
      <dsp:spPr>
        <a:xfrm>
          <a:off x="10434271" y="1906467"/>
          <a:ext cx="1232270" cy="985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Decrease Electricity Demand</a:t>
          </a:r>
          <a:endParaRPr lang="en-US" sz="1500" kern="1200" dirty="0"/>
        </a:p>
      </dsp:txBody>
      <dsp:txXfrm>
        <a:off x="10463145" y="1935341"/>
        <a:ext cx="1174522" cy="928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DB13D-0CC6-4F19-8C2D-FF5041754F5A}">
      <dsp:nvSpPr>
        <dsp:cNvPr id="0" name=""/>
        <dsp:cNvSpPr/>
      </dsp:nvSpPr>
      <dsp:spPr>
        <a:xfrm>
          <a:off x="4938196" y="1397968"/>
          <a:ext cx="1172607" cy="1172607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Cons</a:t>
          </a:r>
          <a:endParaRPr lang="en-US" sz="2900" kern="1200" dirty="0"/>
        </a:p>
      </dsp:txBody>
      <dsp:txXfrm>
        <a:off x="5109920" y="1569692"/>
        <a:ext cx="829159" cy="829159"/>
      </dsp:txXfrm>
    </dsp:sp>
    <dsp:sp modelId="{CC539504-DDA7-4460-A3A2-8654FAC38DB7}">
      <dsp:nvSpPr>
        <dsp:cNvPr id="0" name=""/>
        <dsp:cNvSpPr/>
      </dsp:nvSpPr>
      <dsp:spPr>
        <a:xfrm rot="12900000">
          <a:off x="4183012" y="1192835"/>
          <a:ext cx="899675" cy="3341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D8B4A-8CD1-4867-8CB2-ED52017994BA}">
      <dsp:nvSpPr>
        <dsp:cNvPr id="0" name=""/>
        <dsp:cNvSpPr/>
      </dsp:nvSpPr>
      <dsp:spPr>
        <a:xfrm>
          <a:off x="3707376" y="656325"/>
          <a:ext cx="1113977" cy="891181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Increase in First Costs</a:t>
          </a:r>
          <a:endParaRPr lang="en-US" sz="1300" kern="1200" dirty="0"/>
        </a:p>
      </dsp:txBody>
      <dsp:txXfrm>
        <a:off x="3733478" y="682427"/>
        <a:ext cx="1061773" cy="838977"/>
      </dsp:txXfrm>
    </dsp:sp>
    <dsp:sp modelId="{28C60596-F814-4802-B6F5-BD3753CCCED5}">
      <dsp:nvSpPr>
        <dsp:cNvPr id="0" name=""/>
        <dsp:cNvSpPr/>
      </dsp:nvSpPr>
      <dsp:spPr>
        <a:xfrm rot="16200000">
          <a:off x="5074662" y="728672"/>
          <a:ext cx="899675" cy="3341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9C945-EAD8-453C-8289-7C18A3B0A43C}">
      <dsp:nvSpPr>
        <dsp:cNvPr id="0" name=""/>
        <dsp:cNvSpPr/>
      </dsp:nvSpPr>
      <dsp:spPr>
        <a:xfrm>
          <a:off x="4967511" y="340"/>
          <a:ext cx="1113977" cy="891181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Ground Temp Increase</a:t>
          </a:r>
          <a:endParaRPr lang="en-US" sz="1300" kern="1200" dirty="0"/>
        </a:p>
      </dsp:txBody>
      <dsp:txXfrm>
        <a:off x="4993613" y="26442"/>
        <a:ext cx="1061773" cy="838977"/>
      </dsp:txXfrm>
    </dsp:sp>
    <dsp:sp modelId="{A3DF15A9-9F9D-435E-8410-0898DEFBE4E8}">
      <dsp:nvSpPr>
        <dsp:cNvPr id="0" name=""/>
        <dsp:cNvSpPr/>
      </dsp:nvSpPr>
      <dsp:spPr>
        <a:xfrm rot="19500000">
          <a:off x="5966312" y="1192835"/>
          <a:ext cx="899675" cy="3341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C0F47-6E4A-4237-A461-0EDF87A44AA6}">
      <dsp:nvSpPr>
        <dsp:cNvPr id="0" name=""/>
        <dsp:cNvSpPr/>
      </dsp:nvSpPr>
      <dsp:spPr>
        <a:xfrm>
          <a:off x="6227646" y="656325"/>
          <a:ext cx="1113977" cy="891181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Construction Difficulty</a:t>
          </a:r>
          <a:endParaRPr lang="en-US" sz="1300" kern="1200" dirty="0"/>
        </a:p>
      </dsp:txBody>
      <dsp:txXfrm>
        <a:off x="6253748" y="682427"/>
        <a:ext cx="1061773" cy="838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520" cy="36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458" y="0"/>
            <a:ext cx="4160520" cy="36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941"/>
            <a:ext cx="4160520" cy="36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458" y="6947941"/>
            <a:ext cx="4160520" cy="36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05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937" cy="3652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180" y="0"/>
            <a:ext cx="4160937" cy="3652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98CB6-6F0B-4564-A10C-89524259E593}" type="datetimeFigureOut">
              <a:rPr lang="en-US" smtClean="0"/>
              <a:t>4/4/2011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87388" y="549275"/>
            <a:ext cx="10974388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538" y="3474963"/>
            <a:ext cx="7680127" cy="32911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715"/>
            <a:ext cx="4160937" cy="365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180" y="6948715"/>
            <a:ext cx="4160937" cy="365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EC8B9-086B-417D-BF48-76A03285D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1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EC8B9-086B-417D-BF48-76A03285D0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2743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743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2743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2743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1385" y="5052546"/>
            <a:ext cx="1691103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4/4/2011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2745" y="3132290"/>
            <a:ext cx="21526053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0" y="731519"/>
            <a:ext cx="19202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61274" y="376518"/>
            <a:ext cx="6172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72341" y="731520"/>
            <a:ext cx="14487861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429000" y="731520"/>
            <a:ext cx="19202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2743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743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2743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2743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585" y="2172648"/>
            <a:ext cx="1789999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7314" y="4607511"/>
            <a:ext cx="17911482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4/4/2011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428997" y="731519"/>
            <a:ext cx="1004011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13935456" y="731520"/>
            <a:ext cx="1004011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731520"/>
            <a:ext cx="1004011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9341" y="1400327"/>
            <a:ext cx="1004011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41906" y="731520"/>
            <a:ext cx="1004011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1399032"/>
            <a:ext cx="1004011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4/4/2011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4/4/2011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287" y="2209801"/>
            <a:ext cx="1090825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80547" y="731520"/>
            <a:ext cx="1205125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7295" y="3497802"/>
            <a:ext cx="1016598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4/4/2011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2743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2743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2743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2743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25525" y="1143000"/>
            <a:ext cx="12344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3661" y="1010486"/>
            <a:ext cx="11082342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4/4/2011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804" y="4464421"/>
            <a:ext cx="1915061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2743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743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2743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2743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9869" y="4372168"/>
            <a:ext cx="19537533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732260"/>
            <a:ext cx="19202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516600" y="61722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0C4986D-6BE9-4264-908F-02DB36FD8D6C}" type="datetime1">
              <a:rPr lang="en-US" smtClean="0"/>
              <a:t>4/4/2011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599" y="6172201"/>
            <a:ext cx="10058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0" y="617220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1.em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6.png"/><Relationship Id="rId3" Type="http://schemas.microsoft.com/office/2007/relationships/hdphoto" Target="../media/hdphoto4.wdp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.png"/><Relationship Id="rId5" Type="http://schemas.microsoft.com/office/2007/relationships/hdphoto" Target="../media/hdphoto5.wdp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3.em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3.em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2.wdp"/><Relationship Id="rId7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6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microsoft.com/office/2007/relationships/hdphoto" Target="../media/hdphoto1.wdp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5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2.wdp"/><Relationship Id="rId7" Type="http://schemas.openxmlformats.org/officeDocument/2006/relationships/image" Target="../media/image6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2.wdp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69.png"/><Relationship Id="rId5" Type="http://schemas.openxmlformats.org/officeDocument/2006/relationships/image" Target="../media/image1.png"/><Relationship Id="rId10" Type="http://schemas.openxmlformats.org/officeDocument/2006/relationships/image" Target="../media/image68.png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2.wdp"/><Relationship Id="rId7" Type="http://schemas.openxmlformats.org/officeDocument/2006/relationships/image" Target="../media/image7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pic>
        <p:nvPicPr>
          <p:cNvPr id="15" name="Picture 8" descr="T:\Renderings\New Police Academy View from 28th Avenue Looking Southw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990600"/>
            <a:ext cx="7128346" cy="2626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058400" y="3949005"/>
            <a:ext cx="711814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New York Police Academy 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031" name="Picture 7" descr="http://www.engr.psu.edu/ae/thesis/portfolios/2011/jms5381/Renderings/New%20Police%20Academy%20Aerial%20Rendering%20from%20Northea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8364"/>
            <a:ext cx="7041940" cy="48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1166812"/>
            <a:ext cx="7854039" cy="462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55451" y="346501"/>
            <a:ext cx="71181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General Information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34600" y="1177498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 General Construction Information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874451" y="36531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 General Structural Information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3600" y="1589544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Turner Construction Company and STV Inc. will lead as joint General Contractors.</a:t>
            </a:r>
          </a:p>
          <a:p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New York Department of Design and Construction will be responsible for overseeing the progression of the project.</a:t>
            </a:r>
          </a:p>
          <a:p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78136" y="4114800"/>
            <a:ext cx="82288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Structural Engineers : Robert </a:t>
            </a:r>
            <a:r>
              <a:rPr lang="en-US" sz="2400" dirty="0" err="1" smtClean="0">
                <a:latin typeface="Adobe Garamond Pro" pitchFamily="18" charset="0"/>
              </a:rPr>
              <a:t>Silman</a:t>
            </a:r>
            <a:r>
              <a:rPr lang="en-US" sz="2400" dirty="0" smtClean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Associates</a:t>
            </a: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Steel Super </a:t>
            </a:r>
            <a:r>
              <a:rPr lang="en-US" sz="2400" dirty="0" smtClean="0">
                <a:latin typeface="Adobe Garamond Pro" pitchFamily="18" charset="0"/>
              </a:rPr>
              <a:t>Structure</a:t>
            </a: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1100" dirty="0">
              <a:latin typeface="Georgia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1100" dirty="0" smtClean="0">
              <a:latin typeface="Georgia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8059400" y="1143000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 General Electrical Information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059400" y="1641394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Engineers: WSP Flack + </a:t>
            </a:r>
            <a:r>
              <a:rPr lang="en-US" sz="2400" dirty="0" smtClean="0">
                <a:latin typeface="Adobe Garamond Pro" pitchFamily="18" charset="0"/>
              </a:rPr>
              <a:t>Kurtz</a:t>
            </a: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460/265V 3-Phase High Voltage system stepped down to 120/208 V 3-Phase Low Voltage System </a:t>
            </a: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424625" y="3200400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 General Mechanical Information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59400" y="3776008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Mechanical Engineers: WSP Flack + Kurtz</a:t>
            </a:r>
          </a:p>
          <a:p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Centralized Heating and Cooling Plant </a:t>
            </a:r>
            <a:r>
              <a:rPr lang="en-US" sz="2400" dirty="0" smtClean="0">
                <a:latin typeface="Adobe Garamond Pro" pitchFamily="18" charset="0"/>
              </a:rPr>
              <a:t>System</a:t>
            </a:r>
            <a:endParaRPr lang="en-US" sz="2400" dirty="0" smtClean="0">
              <a:latin typeface="Adobe Garamond Pro" pitchFamily="18" charset="0"/>
            </a:endParaRPr>
          </a:p>
          <a:p>
            <a:pPr marL="509412" lvl="1"/>
            <a:endParaRPr lang="en-US" sz="24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Mechanical Systems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669000" y="498693"/>
            <a:ext cx="7848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b="1" dirty="0" smtClean="0">
                <a:latin typeface="Adobe Garamond Pro" pitchFamily="18" charset="0"/>
              </a:rPr>
              <a:t>Ventilation Needs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63 Air Handling Units-3,000-30,000 CFM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18-Central Plant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26-West Campus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19-East Campus</a:t>
            </a:r>
          </a:p>
          <a:p>
            <a:pPr marL="1085850" lvl="2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b="1" dirty="0" smtClean="0">
                <a:latin typeface="Adobe Garamond Pro" pitchFamily="18" charset="0"/>
              </a:rPr>
              <a:t>Central Plant-Heating and Cooling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6- 1350 Ton Electric Centrifugal Chillers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2 Installed for future expansion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6- Induced Draft Cooling Towers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000" dirty="0" smtClean="0">
                <a:latin typeface="Adobe Garamond Pro" pitchFamily="18" charset="0"/>
              </a:rPr>
              <a:t>3 Installed for future expansion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5-25110 MBH Natural Gas Water Tube Boilers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2 Installed for Future expansion</a:t>
            </a: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29" b="100000" l="1225" r="98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756" y="1313616"/>
            <a:ext cx="899048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9525000" y="2692069"/>
            <a:ext cx="1371600" cy="1162884"/>
          </a:xfrm>
          <a:prstGeom prst="star5">
            <a:avLst/>
          </a:prstGeom>
          <a:solidFill>
            <a:srgbClr val="FF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209870" y="4576608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Central Plant</a:t>
            </a: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44200" y="178314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West Campus</a:t>
            </a: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87600" y="30480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East Campus</a:t>
            </a: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61345"/>
            <a:ext cx="4191000" cy="5079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Mechanical Systems Overview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990600"/>
            <a:ext cx="4281258" cy="506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669000" y="498693"/>
            <a:ext cx="7848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b="1" dirty="0" smtClean="0">
                <a:latin typeface="Adobe Garamond Pro" pitchFamily="18" charset="0"/>
              </a:rPr>
              <a:t>Ventilation Needs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63 Air Handling Units-3,000-30,000 CFM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18-Central Plant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26-West Campus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19-East Campus</a:t>
            </a:r>
          </a:p>
          <a:p>
            <a:pPr marL="1085850" lvl="2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b="1" dirty="0" smtClean="0">
                <a:latin typeface="Adobe Garamond Pro" pitchFamily="18" charset="0"/>
              </a:rPr>
              <a:t>Central Plant-Heating and Cooling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6- 1350 Ton Electric Centrifugal Chillers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2 Installed for future expansion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6- Induced Draft Cooling Towers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000" dirty="0" smtClean="0">
                <a:latin typeface="Adobe Garamond Pro" pitchFamily="18" charset="0"/>
              </a:rPr>
              <a:t>3 Installed for future expansion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5-25110 MBH Natural Gas Water Tube Boilers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2 Installed for Future expansion</a:t>
            </a: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Mechanical Systems Overview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880" y="1118193"/>
            <a:ext cx="4269720" cy="5005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1118192"/>
            <a:ext cx="4038600" cy="5005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669000" y="498693"/>
            <a:ext cx="7848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b="1" dirty="0" smtClean="0">
                <a:latin typeface="Adobe Garamond Pro" pitchFamily="18" charset="0"/>
              </a:rPr>
              <a:t>Ventilation Needs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63 Air Handling Units-3,000-30,000 CFM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18-Central Plant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26-West Campus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19-East Campus</a:t>
            </a:r>
          </a:p>
          <a:p>
            <a:pPr marL="1085850" lvl="2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b="1" dirty="0" smtClean="0">
                <a:latin typeface="Adobe Garamond Pro" pitchFamily="18" charset="0"/>
              </a:rPr>
              <a:t>Central Plant-Heating and Cooling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6- 1350 Ton Electric Centrifugal Chillers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2 Installed for future expansion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6- Induced Draft Cooling Towers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000" dirty="0" smtClean="0">
                <a:latin typeface="Adobe Garamond Pro" pitchFamily="18" charset="0"/>
              </a:rPr>
              <a:t>3 Installed for future expansion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5-25110 MBH Natural Gas Water Tube Boilers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2 Installed for Future expansion</a:t>
            </a: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0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East Campus Building Loads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40400" y="1277771"/>
            <a:ext cx="784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The East Campus was chosen as the specific building of study.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East and West Campus essentially two separate buildings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375,405 </a:t>
            </a:r>
            <a:r>
              <a:rPr lang="en-US" sz="2400" dirty="0">
                <a:latin typeface="Adobe Garamond Pro" pitchFamily="18" charset="0"/>
              </a:rPr>
              <a:t>SF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TRANE Trace 700 Used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Location: LaGuardia Airport (1.6 miles from NYPA)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Block Load Analysis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52 Zones</a:t>
            </a:r>
          </a:p>
          <a:p>
            <a:endParaRPr lang="en-US" sz="2400" dirty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252232"/>
            <a:ext cx="8217740" cy="133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025014"/>
            <a:ext cx="8762999" cy="139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East Campus Energy Consumption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011900"/>
            <a:ext cx="8798358" cy="110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474874"/>
            <a:ext cx="8682276" cy="256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440400" y="1277771"/>
            <a:ext cx="784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The East Campus was chosen as the specific building of study.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East and West Campus essentially two separate buildings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375,405 </a:t>
            </a:r>
            <a:r>
              <a:rPr lang="en-US" sz="2400" dirty="0">
                <a:latin typeface="Adobe Garamond Pro" pitchFamily="18" charset="0"/>
              </a:rPr>
              <a:t>SF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TRANE Trace 700 Used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Location: LaGuardia Airport (1.6 miles from NYPA)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Block Load Analysis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52 Zones</a:t>
            </a:r>
          </a:p>
          <a:p>
            <a:endParaRPr lang="en-US" sz="2400" dirty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3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East Campus Energy Utility Costs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946" y="1940011"/>
            <a:ext cx="822610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440400" y="1277771"/>
            <a:ext cx="784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The East Campus was chosen as the specific building of study.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East and West Campus essentially two separate buildings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375,405 </a:t>
            </a:r>
            <a:r>
              <a:rPr lang="en-US" sz="2400" dirty="0">
                <a:latin typeface="Adobe Garamond Pro" pitchFamily="18" charset="0"/>
              </a:rPr>
              <a:t>SF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TRANE Trace 700 Used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Location: LaGuardia Airport (1.6 miles from NYPA)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Block Load Analysis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52 Zones</a:t>
            </a:r>
          </a:p>
          <a:p>
            <a:endParaRPr lang="en-US" sz="2400" dirty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1200" y="228600"/>
            <a:ext cx="8229600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Alternative Design Proposal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Mechanical Depth: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East Campus 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Ground Source Heat Pump System</a:t>
            </a: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Electrical Breadth: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</a:t>
            </a: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Management Breadth: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</a:t>
            </a:r>
            <a:r>
              <a:rPr lang="en-US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Cost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,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Labor, Schedule Impact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031" name="Picture 7" descr="http://www.engr.psu.edu/ae/thesis/portfolios/2011/jms5381/Renderings/New%20Police%20Academy%20Aerial%20Rendering%20from%20Northe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8364"/>
            <a:ext cx="7041940" cy="48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1166812"/>
            <a:ext cx="7854039" cy="462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1" b="89011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2514600"/>
            <a:ext cx="38100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6" b="89911" l="79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139" y="2667000"/>
            <a:ext cx="3886200" cy="260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Mechanical Depth Proposal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56" y="908050"/>
            <a:ext cx="84978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786" y="4797771"/>
            <a:ext cx="2648743" cy="1411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724401"/>
            <a:ext cx="2505868" cy="1411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5697200" y="3733800"/>
            <a:ext cx="436957" cy="176966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1040283" y="4054760"/>
            <a:ext cx="804466" cy="82917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288000" y="152400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Sizing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System Justification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1" y="609600"/>
            <a:ext cx="91440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Reduce Size of Central Plant yet keep ability for future expansion for West Campus.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East Campus will not be expanded upon.</a:t>
            </a: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High Electricity Costs in New York 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Reduce Energy Consumption</a:t>
            </a:r>
          </a:p>
          <a:p>
            <a:pPr marL="1543050" lvl="3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Therefore, reduce utility costs and emissions</a:t>
            </a:r>
          </a:p>
          <a:p>
            <a:pPr lvl="3"/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New Construction Project</a:t>
            </a: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Large enough </a:t>
            </a:r>
            <a:r>
              <a:rPr lang="en-US" sz="2400" dirty="0">
                <a:latin typeface="Adobe Garamond Pro" pitchFamily="18" charset="0"/>
              </a:rPr>
              <a:t>s</a:t>
            </a:r>
            <a:r>
              <a:rPr lang="en-US" sz="2400" dirty="0" smtClean="0">
                <a:latin typeface="Adobe Garamond Pro" pitchFamily="18" charset="0"/>
              </a:rPr>
              <a:t>ite for well field</a:t>
            </a:r>
          </a:p>
          <a:p>
            <a:pPr lvl="2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8288000" y="152400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</a:t>
            </a:r>
            <a:r>
              <a:rPr lang="en-US" sz="2400" dirty="0" smtClean="0">
                <a:latin typeface="Adobe Garamond Pro" pitchFamily="18" charset="0"/>
              </a:rPr>
              <a:t>Sizing</a:t>
            </a:r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55451" y="5156537"/>
            <a:ext cx="71181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New York Police Academy 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1143000"/>
            <a:ext cx="69342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282610" y="1366897"/>
            <a:ext cx="648101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dobe Garamond Pro" pitchFamily="18" charset="0"/>
              </a:rPr>
              <a:t>John M. Scavelli</a:t>
            </a:r>
          </a:p>
          <a:p>
            <a:r>
              <a:rPr lang="en-US" sz="2800" b="1" dirty="0" smtClean="0">
                <a:latin typeface="Adobe Garamond Pro" pitchFamily="18" charset="0"/>
              </a:rPr>
              <a:t>The Pennsylvania State University</a:t>
            </a:r>
          </a:p>
          <a:p>
            <a:r>
              <a:rPr lang="en-US" sz="2800" b="1" dirty="0" smtClean="0">
                <a:latin typeface="Adobe Garamond Pro" pitchFamily="18" charset="0"/>
              </a:rPr>
              <a:t>Architectural Engineering</a:t>
            </a:r>
          </a:p>
          <a:p>
            <a:r>
              <a:rPr lang="en-US" sz="2800" b="1" dirty="0" smtClean="0">
                <a:latin typeface="Adobe Garamond Pro" pitchFamily="18" charset="0"/>
              </a:rPr>
              <a:t>Mechanical Option </a:t>
            </a:r>
          </a:p>
          <a:p>
            <a:r>
              <a:rPr lang="en-US" sz="2800" b="1" dirty="0" smtClean="0">
                <a:latin typeface="Adobe Garamond Pro" pitchFamily="18" charset="0"/>
              </a:rPr>
              <a:t>Master of Architectural Engineering</a:t>
            </a:r>
          </a:p>
          <a:p>
            <a:r>
              <a:rPr lang="en-US" sz="2800" b="1" dirty="0" smtClean="0">
                <a:latin typeface="Adobe Garamond Pro" pitchFamily="18" charset="0"/>
              </a:rPr>
              <a:t>Bachelor of Architectural Engineering </a:t>
            </a:r>
          </a:p>
          <a:p>
            <a:r>
              <a:rPr lang="en-US" sz="2800" b="1" dirty="0" smtClean="0">
                <a:latin typeface="Adobe Garamond Pro" pitchFamily="18" charset="0"/>
              </a:rPr>
              <a:t>Thesis Advisor: Dr. William </a:t>
            </a:r>
            <a:r>
              <a:rPr lang="en-US" sz="2800" b="1" dirty="0" err="1" smtClean="0">
                <a:latin typeface="Adobe Garamond Pro" pitchFamily="18" charset="0"/>
              </a:rPr>
              <a:t>Bahnfleth</a:t>
            </a:r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255451" y="515358"/>
            <a:ext cx="7118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Introduction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156925" y="2362200"/>
            <a:ext cx="7118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Presentation Plan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4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System Schematics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0960" y="127000"/>
            <a:ext cx="8455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3251" y="1143000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Original Central Plant Design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8288000" y="152400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Sizing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29" y="1557936"/>
            <a:ext cx="3880971" cy="4567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7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System Schematics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0960" y="127000"/>
            <a:ext cx="8455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3251" y="1143000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Original Central Plant Design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1524000"/>
            <a:ext cx="3535360" cy="4601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2305605" y="1143000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Design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00" y="152400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Sizing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29" y="1557936"/>
            <a:ext cx="3880971" cy="4567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8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Loop Sizing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0960" y="127000"/>
            <a:ext cx="8455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5"/>
          <a:stretch>
            <a:fillRect/>
          </a:stretch>
        </p:blipFill>
        <p:spPr>
          <a:xfrm>
            <a:off x="10880825" y="1166812"/>
            <a:ext cx="5943600" cy="911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825" y="2434127"/>
            <a:ext cx="5943600" cy="839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8288000" y="152400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Sizing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53600" y="3211591"/>
            <a:ext cx="84559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Calculated using ASHRAE’s Handbook: HVAC Applications (Chapter 32)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Largest length required would be for cooling: 299,183 ft.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Cost Optimization of Loop Size</a:t>
            </a:r>
            <a:r>
              <a:rPr lang="en-US" sz="1800" dirty="0" smtClean="0">
                <a:latin typeface="Adobe Garamond Pro" pitchFamily="18" charset="0"/>
              </a:rPr>
              <a:t>( will be discussed under CM Breadth)</a:t>
            </a:r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Energy Modeling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0960" y="127000"/>
            <a:ext cx="8455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10800" y="1062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Design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524000"/>
            <a:ext cx="10025356" cy="244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969528"/>
            <a:ext cx="8153400" cy="171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8288000" y="152400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Sizing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Utility Cost Comparison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0960" y="276285"/>
            <a:ext cx="8455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53600" y="8337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Design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01" y="1194323"/>
            <a:ext cx="8339799" cy="200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8288000" y="152400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</a:t>
            </a:r>
            <a:r>
              <a:rPr lang="en-US" sz="2400" dirty="0" smtClean="0">
                <a:latin typeface="Adobe Garamond Pro" pitchFamily="18" charset="0"/>
              </a:rPr>
              <a:t>Sizing</a:t>
            </a:r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01" y="2849562"/>
            <a:ext cx="5956300" cy="3322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859000" y="2897624"/>
            <a:ext cx="845590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17% Annual Utility Savings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Electricity + Natural Gas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Annual Savings: $171,147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600" dirty="0" smtClean="0">
                <a:latin typeface="Adobe Garamond Pro" pitchFamily="18" charset="0"/>
              </a:rPr>
              <a:t>Life Cycle Analysis </a:t>
            </a:r>
          </a:p>
          <a:p>
            <a:pPr lvl="1"/>
            <a:r>
              <a:rPr lang="en-US" sz="1600" dirty="0" smtClean="0">
                <a:latin typeface="Adobe Garamond Pro" pitchFamily="18" charset="0"/>
              </a:rPr>
              <a:t>	 will be evaluated after </a:t>
            </a:r>
          </a:p>
          <a:p>
            <a:pPr lvl="1"/>
            <a:r>
              <a:rPr lang="en-US" sz="1600" dirty="0" smtClean="0">
                <a:latin typeface="Adobe Garamond Pro" pitchFamily="18" charset="0"/>
              </a:rPr>
              <a:t>	construction (first) costs are </a:t>
            </a:r>
          </a:p>
          <a:p>
            <a:pPr lvl="1"/>
            <a:r>
              <a:rPr lang="en-US" sz="1600" dirty="0" smtClean="0">
                <a:latin typeface="Adobe Garamond Pro" pitchFamily="18" charset="0"/>
              </a:rPr>
              <a:t>	established</a:t>
            </a:r>
            <a:endParaRPr lang="en-US" sz="16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Utility Cost Comparison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0960" y="276285"/>
            <a:ext cx="8455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53600" y="8337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Design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01" y="1194323"/>
            <a:ext cx="8339799" cy="200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8288000" y="152400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</a:t>
            </a:r>
            <a:r>
              <a:rPr lang="en-US" sz="2400" dirty="0" smtClean="0">
                <a:latin typeface="Adobe Garamond Pro" pitchFamily="18" charset="0"/>
              </a:rPr>
              <a:t>Sizing</a:t>
            </a:r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01" y="2849562"/>
            <a:ext cx="5956300" cy="3322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859000" y="2897624"/>
            <a:ext cx="845590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FF0000"/>
                </a:solidFill>
                <a:latin typeface="Adobe Garamond Pro" pitchFamily="18" charset="0"/>
              </a:rPr>
              <a:t>17% Annual Utility Savings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800" dirty="0" smtClean="0">
                <a:latin typeface="Adobe Garamond Pro" pitchFamily="18" charset="0"/>
              </a:rPr>
              <a:t>Electricity + Natural Gas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FF0000"/>
                </a:solidFill>
                <a:latin typeface="Adobe Garamond Pro" pitchFamily="18" charset="0"/>
              </a:rPr>
              <a:t>Annual Savings: $171,147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1600" dirty="0" smtClean="0">
                <a:latin typeface="Adobe Garamond Pro" pitchFamily="18" charset="0"/>
              </a:rPr>
              <a:t>Life Cycle Analysis </a:t>
            </a:r>
          </a:p>
          <a:p>
            <a:pPr lvl="1"/>
            <a:r>
              <a:rPr lang="en-US" sz="1600" dirty="0" smtClean="0">
                <a:latin typeface="Adobe Garamond Pro" pitchFamily="18" charset="0"/>
              </a:rPr>
              <a:t>	 will be evaluated after </a:t>
            </a:r>
          </a:p>
          <a:p>
            <a:pPr lvl="1"/>
            <a:r>
              <a:rPr lang="en-US" sz="1600" dirty="0" smtClean="0">
                <a:latin typeface="Adobe Garamond Pro" pitchFamily="18" charset="0"/>
              </a:rPr>
              <a:t>	construction (first) costs are </a:t>
            </a:r>
          </a:p>
          <a:p>
            <a:pPr lvl="1"/>
            <a:r>
              <a:rPr lang="en-US" sz="1600" dirty="0" smtClean="0">
                <a:latin typeface="Adobe Garamond Pro" pitchFamily="18" charset="0"/>
              </a:rPr>
              <a:t>	established</a:t>
            </a:r>
            <a:endParaRPr lang="en-US" sz="16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2" name="Right Brace 1"/>
          <p:cNvSpPr/>
          <p:nvPr/>
        </p:nvSpPr>
        <p:spPr>
          <a:xfrm>
            <a:off x="12469151" y="3581400"/>
            <a:ext cx="256249" cy="1049149"/>
          </a:xfrm>
          <a:prstGeom prst="rightBrac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71526" y="3886200"/>
            <a:ext cx="434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</a:t>
            </a:r>
            <a:endParaRPr lang="en-US" dirty="0"/>
          </a:p>
        </p:txBody>
      </p:sp>
      <p:sp>
        <p:nvSpPr>
          <p:cNvPr id="24" name="Right Brace 23"/>
          <p:cNvSpPr/>
          <p:nvPr/>
        </p:nvSpPr>
        <p:spPr>
          <a:xfrm>
            <a:off x="13252251" y="5257800"/>
            <a:ext cx="256249" cy="524575"/>
          </a:xfrm>
          <a:prstGeom prst="rightBrac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400" y="5284113"/>
            <a:ext cx="434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</a:t>
            </a:r>
            <a:endParaRPr lang="en-US" dirty="0"/>
          </a:p>
        </p:txBody>
      </p:sp>
      <p:sp>
        <p:nvSpPr>
          <p:cNvPr id="28" name="Right Brace 27"/>
          <p:cNvSpPr/>
          <p:nvPr/>
        </p:nvSpPr>
        <p:spPr>
          <a:xfrm flipH="1">
            <a:off x="10896600" y="5292939"/>
            <a:ext cx="228600" cy="498261"/>
          </a:xfrm>
          <a:prstGeom prst="rightBrac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14126" y="5360313"/>
            <a:ext cx="434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288000" y="300335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1200" y="228600"/>
            <a:ext cx="8229600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Alternative Design Proposal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Mechanical Depth: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East Campus 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Ground Source Heat Pump System</a:t>
            </a: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Electrical Breadth: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</a:t>
            </a: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Management Breadth: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</a:t>
            </a:r>
            <a:r>
              <a:rPr lang="en-US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Cost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,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Labor, Schedule Impact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031" name="Picture 7" descr="http://www.engr.psu.edu/ae/thesis/portfolios/2011/jms5381/Renderings/New%20Police%20Academy%20Aerial%20Rendering%20from%20Northe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8364"/>
            <a:ext cx="7041940" cy="48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06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Electrical Breadth Proposal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052" y="1628141"/>
            <a:ext cx="4298748" cy="309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753600" y="9099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Array on West Campus Roof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8600" y="4648200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Prior to PV Array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9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Electrical Breadth Proposal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052" y="1628141"/>
            <a:ext cx="4298748" cy="309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753600" y="9099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Array on West Campus Roof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2925658"/>
            <a:ext cx="4343400" cy="315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848600" y="4648200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Prior to PV Array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496800" y="2509301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W/ PV Array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1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Array Size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50" y="1191300"/>
            <a:ext cx="367030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4463893"/>
            <a:ext cx="8126411" cy="129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7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55451" y="5156537"/>
            <a:ext cx="71181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New York Police Academy 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1143000"/>
            <a:ext cx="6934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282610" y="1366897"/>
            <a:ext cx="648101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dobe Garamond Pro" pitchFamily="18" charset="0"/>
              </a:rPr>
              <a:t>John M. Scavelli</a:t>
            </a:r>
          </a:p>
          <a:p>
            <a:r>
              <a:rPr lang="en-US" sz="2800" b="1" dirty="0" smtClean="0">
                <a:latin typeface="Adobe Garamond Pro" pitchFamily="18" charset="0"/>
              </a:rPr>
              <a:t>The Pennsylvania State University</a:t>
            </a:r>
          </a:p>
          <a:p>
            <a:r>
              <a:rPr lang="en-US" sz="2800" b="1" dirty="0" smtClean="0">
                <a:latin typeface="Adobe Garamond Pro" pitchFamily="18" charset="0"/>
              </a:rPr>
              <a:t>Architectural Engineering</a:t>
            </a:r>
          </a:p>
          <a:p>
            <a:r>
              <a:rPr lang="en-US" sz="2800" b="1" dirty="0" smtClean="0">
                <a:latin typeface="Adobe Garamond Pro" pitchFamily="18" charset="0"/>
              </a:rPr>
              <a:t>Mechanical Option </a:t>
            </a:r>
          </a:p>
          <a:p>
            <a:r>
              <a:rPr lang="en-US" sz="2800" b="1" dirty="0" smtClean="0">
                <a:latin typeface="Adobe Garamond Pro" pitchFamily="18" charset="0"/>
              </a:rPr>
              <a:t>Master of Architectural Engineering</a:t>
            </a:r>
          </a:p>
          <a:p>
            <a:r>
              <a:rPr lang="en-US" sz="2800" b="1" dirty="0" smtClean="0">
                <a:latin typeface="Adobe Garamond Pro" pitchFamily="18" charset="0"/>
              </a:rPr>
              <a:t>Bachelor of Architectural Engineering </a:t>
            </a:r>
          </a:p>
          <a:p>
            <a:r>
              <a:rPr lang="en-US" sz="2800" b="1" dirty="0" smtClean="0">
                <a:latin typeface="Adobe Garamond Pro" pitchFamily="18" charset="0"/>
              </a:rPr>
              <a:t>Thesis Advisor: Dr. William </a:t>
            </a:r>
            <a:r>
              <a:rPr lang="en-US" sz="2800" b="1" dirty="0" err="1" smtClean="0">
                <a:latin typeface="Adobe Garamond Pro" pitchFamily="18" charset="0"/>
              </a:rPr>
              <a:t>Bahnfleth</a:t>
            </a:r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255451" y="515358"/>
            <a:ext cx="7118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Introduction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156925" y="2362200"/>
            <a:ext cx="7118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Presentation Plan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7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Electrical Characteristics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2189163"/>
            <a:ext cx="6084887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193" y="4939486"/>
            <a:ext cx="8467613" cy="134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93" y="1059597"/>
            <a:ext cx="4248150" cy="367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71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Economic Analysis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1011423"/>
            <a:ext cx="4381500" cy="2095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4684" r="2582" b="3242"/>
          <a:stretch/>
        </p:blipFill>
        <p:spPr bwMode="auto">
          <a:xfrm>
            <a:off x="9286482" y="3429000"/>
            <a:ext cx="4353318" cy="2211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0" y="3429000"/>
            <a:ext cx="4161480" cy="2211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763000" y="909221"/>
            <a:ext cx="84559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  <a:latin typeface="Adobe Garamond Pro" pitchFamily="18" charset="0"/>
              </a:rPr>
              <a:t>5% of Electricity</a:t>
            </a: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68600" y="990600"/>
            <a:ext cx="84559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  <a:latin typeface="Adobe Garamond Pro" pitchFamily="18" charset="0"/>
              </a:rPr>
              <a:t>0.2% Increase in Cost</a:t>
            </a: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288000" y="300335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Economic Analysis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Placement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729" y="1246477"/>
            <a:ext cx="7772400" cy="431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5-Point Star 19"/>
          <p:cNvSpPr/>
          <p:nvPr/>
        </p:nvSpPr>
        <p:spPr>
          <a:xfrm>
            <a:off x="16154400" y="3505200"/>
            <a:ext cx="492471" cy="381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Economic Analysis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Placement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1246477"/>
            <a:ext cx="7162800" cy="431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5-Point Star 19"/>
          <p:cNvSpPr/>
          <p:nvPr/>
        </p:nvSpPr>
        <p:spPr>
          <a:xfrm>
            <a:off x="12613929" y="4419600"/>
            <a:ext cx="492471" cy="381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1200" y="228600"/>
            <a:ext cx="8229600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Alternative Design Proposal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Mechanical Depth: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East Campus 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Ground Source Heat Pump System</a:t>
            </a: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Electrical Breadth: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</a:t>
            </a: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Management Breadth: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</a:t>
            </a:r>
            <a:r>
              <a:rPr lang="en-US" sz="3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Cost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, Labor, Schedule Impact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031" name="Picture 7" descr="http://www.engr.psu.edu/ae/thesis/portfolios/2011/jms5381/Renderings/New%20Police%20Academy%20Aerial%20Rendering%20from%20Northe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8364"/>
            <a:ext cx="7041940" cy="48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88000" y="300335"/>
            <a:ext cx="845590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Length Optimization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Construction Cost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Life Cycle Cost Analysis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4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Length Optimization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Length Optimization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Construction Cost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Life </a:t>
            </a:r>
            <a:r>
              <a:rPr lang="en-US" sz="2400" dirty="0" smtClean="0">
                <a:latin typeface="Adobe Garamond Pro" pitchFamily="18" charset="0"/>
              </a:rPr>
              <a:t>Cycle Cost Analysis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47" y="1272381"/>
            <a:ext cx="8434555" cy="431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8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Length Optimization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Length Optimization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Construction Cost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Life </a:t>
            </a:r>
            <a:r>
              <a:rPr lang="en-US" sz="2400" dirty="0" smtClean="0">
                <a:latin typeface="Adobe Garamond Pro" pitchFamily="18" charset="0"/>
              </a:rPr>
              <a:t>Cycle Cost Analysis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47" y="1272381"/>
            <a:ext cx="8434555" cy="431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182600" y="2781300"/>
            <a:ext cx="0" cy="232410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668000" y="2743200"/>
            <a:ext cx="5029201" cy="76200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25776" y="2407364"/>
            <a:ext cx="4282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Provides over 100% of Heating Load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5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Length Optimization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Length Optimization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Construction Cost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Life </a:t>
            </a:r>
            <a:r>
              <a:rPr lang="en-US" sz="2400" dirty="0" smtClean="0">
                <a:latin typeface="Adobe Garamond Pro" pitchFamily="18" charset="0"/>
              </a:rPr>
              <a:t>Cycle Cost Analysis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47" y="1272381"/>
            <a:ext cx="8434555" cy="431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Freeform 29"/>
          <p:cNvSpPr/>
          <p:nvPr/>
        </p:nvSpPr>
        <p:spPr>
          <a:xfrm>
            <a:off x="13430250" y="2298700"/>
            <a:ext cx="2254250" cy="463550"/>
          </a:xfrm>
          <a:custGeom>
            <a:avLst/>
            <a:gdLst>
              <a:gd name="connsiteX0" fmla="*/ 0 w 2254250"/>
              <a:gd name="connsiteY0" fmla="*/ 463550 h 463550"/>
              <a:gd name="connsiteX1" fmla="*/ 2254250 w 2254250"/>
              <a:gd name="connsiteY1" fmla="*/ 431800 h 463550"/>
              <a:gd name="connsiteX2" fmla="*/ 2247900 w 2254250"/>
              <a:gd name="connsiteY2" fmla="*/ 0 h 463550"/>
              <a:gd name="connsiteX3" fmla="*/ 0 w 2254250"/>
              <a:gd name="connsiteY3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4250" h="463550">
                <a:moveTo>
                  <a:pt x="0" y="463550"/>
                </a:moveTo>
                <a:lnTo>
                  <a:pt x="2254250" y="431800"/>
                </a:lnTo>
                <a:cubicBezTo>
                  <a:pt x="2252133" y="287867"/>
                  <a:pt x="2250017" y="143933"/>
                  <a:pt x="2247900" y="0"/>
                </a:cubicBezTo>
                <a:lnTo>
                  <a:pt x="0" y="463550"/>
                </a:lnTo>
                <a:close/>
              </a:path>
            </a:pathLst>
          </a:custGeom>
          <a:solidFill>
            <a:schemeClr val="accent4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664568" y="2762250"/>
            <a:ext cx="251803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182600" y="2781300"/>
            <a:ext cx="0" cy="232410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668000" y="2743200"/>
            <a:ext cx="5029201" cy="76200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4554200" y="2496979"/>
            <a:ext cx="4282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Unused Capacity</a:t>
            </a:r>
            <a:endParaRPr 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10696575" y="2839879"/>
            <a:ext cx="2333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Under Capacity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15725776" y="2407364"/>
            <a:ext cx="4282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Provides over 100% of Heating Load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Length Optimization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Length Optimization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Construction Cost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Life </a:t>
            </a:r>
            <a:r>
              <a:rPr lang="en-US" sz="2400" dirty="0" smtClean="0">
                <a:latin typeface="Adobe Garamond Pro" pitchFamily="18" charset="0"/>
              </a:rPr>
              <a:t>Cycle Cost Analysis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47" y="1272381"/>
            <a:ext cx="8434555" cy="431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Freeform 29"/>
          <p:cNvSpPr/>
          <p:nvPr/>
        </p:nvSpPr>
        <p:spPr>
          <a:xfrm>
            <a:off x="13430250" y="2298700"/>
            <a:ext cx="2254250" cy="463550"/>
          </a:xfrm>
          <a:custGeom>
            <a:avLst/>
            <a:gdLst>
              <a:gd name="connsiteX0" fmla="*/ 0 w 2254250"/>
              <a:gd name="connsiteY0" fmla="*/ 463550 h 463550"/>
              <a:gd name="connsiteX1" fmla="*/ 2254250 w 2254250"/>
              <a:gd name="connsiteY1" fmla="*/ 431800 h 463550"/>
              <a:gd name="connsiteX2" fmla="*/ 2247900 w 2254250"/>
              <a:gd name="connsiteY2" fmla="*/ 0 h 463550"/>
              <a:gd name="connsiteX3" fmla="*/ 0 w 2254250"/>
              <a:gd name="connsiteY3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4250" h="463550">
                <a:moveTo>
                  <a:pt x="0" y="463550"/>
                </a:moveTo>
                <a:lnTo>
                  <a:pt x="2254250" y="431800"/>
                </a:lnTo>
                <a:cubicBezTo>
                  <a:pt x="2252133" y="287867"/>
                  <a:pt x="2250017" y="143933"/>
                  <a:pt x="2247900" y="0"/>
                </a:cubicBezTo>
                <a:lnTo>
                  <a:pt x="0" y="463550"/>
                </a:lnTo>
                <a:close/>
              </a:path>
            </a:pathLst>
          </a:custGeom>
          <a:solidFill>
            <a:schemeClr val="accent4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664568" y="2762250"/>
            <a:ext cx="251803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182600" y="2781300"/>
            <a:ext cx="0" cy="232410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668000" y="2743200"/>
            <a:ext cx="5029201" cy="76200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Elbow Connector 1024"/>
          <p:cNvCxnSpPr/>
          <p:nvPr/>
        </p:nvCxnSpPr>
        <p:spPr>
          <a:xfrm>
            <a:off x="13382625" y="2995745"/>
            <a:ext cx="561975" cy="460285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/>
          <p:cNvCxnSpPr/>
          <p:nvPr/>
        </p:nvCxnSpPr>
        <p:spPr>
          <a:xfrm flipV="1">
            <a:off x="13335000" y="2819400"/>
            <a:ext cx="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Box 1032"/>
          <p:cNvSpPr txBox="1"/>
          <p:nvPr/>
        </p:nvSpPr>
        <p:spPr>
          <a:xfrm>
            <a:off x="13868400" y="3352800"/>
            <a:ext cx="4282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Supplement with/ Cooling Tower</a:t>
            </a:r>
            <a:endParaRPr lang="en-US" sz="1000" dirty="0"/>
          </a:p>
        </p:txBody>
      </p:sp>
      <p:sp>
        <p:nvSpPr>
          <p:cNvPr id="1042" name="5-Point Star 1041"/>
          <p:cNvSpPr/>
          <p:nvPr/>
        </p:nvSpPr>
        <p:spPr>
          <a:xfrm>
            <a:off x="13058775" y="2362200"/>
            <a:ext cx="200025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2801600" y="2057400"/>
            <a:ext cx="4282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Optimum Cost</a:t>
            </a:r>
            <a:endParaRPr 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14554200" y="2496979"/>
            <a:ext cx="4282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Unused Capacity</a:t>
            </a:r>
            <a:endParaRPr 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10696575" y="2839879"/>
            <a:ext cx="4282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Under Capacity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Cost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Length Optimization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Construction Cost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Life </a:t>
            </a:r>
            <a:r>
              <a:rPr lang="en-US" sz="2400" dirty="0" smtClean="0">
                <a:latin typeface="Adobe Garamond Pro" pitchFamily="18" charset="0"/>
              </a:rPr>
              <a:t>Cycle Cost Analysis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310" y="3657601"/>
            <a:ext cx="6693089" cy="204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13" y="1166813"/>
            <a:ext cx="6558887" cy="187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55451" y="5156537"/>
            <a:ext cx="71181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New York Police Academy 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1143000"/>
            <a:ext cx="69342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282610" y="1366897"/>
            <a:ext cx="648101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dobe Garamond Pro" pitchFamily="18" charset="0"/>
              </a:rPr>
              <a:t>John M. Scavelli</a:t>
            </a:r>
          </a:p>
          <a:p>
            <a:r>
              <a:rPr lang="en-US" sz="2800" b="1" dirty="0" smtClean="0">
                <a:latin typeface="Adobe Garamond Pro" pitchFamily="18" charset="0"/>
              </a:rPr>
              <a:t>The Pennsylvania State University</a:t>
            </a:r>
          </a:p>
          <a:p>
            <a:r>
              <a:rPr lang="en-US" sz="2800" b="1" dirty="0" smtClean="0">
                <a:latin typeface="Adobe Garamond Pro" pitchFamily="18" charset="0"/>
              </a:rPr>
              <a:t>Architectural Engineering</a:t>
            </a:r>
          </a:p>
          <a:p>
            <a:r>
              <a:rPr lang="en-US" sz="2800" b="1" dirty="0" smtClean="0">
                <a:latin typeface="Adobe Garamond Pro" pitchFamily="18" charset="0"/>
              </a:rPr>
              <a:t>Mechanical Option </a:t>
            </a:r>
          </a:p>
          <a:p>
            <a:r>
              <a:rPr lang="en-US" sz="2800" b="1" dirty="0" smtClean="0">
                <a:latin typeface="Adobe Garamond Pro" pitchFamily="18" charset="0"/>
              </a:rPr>
              <a:t>Master of Architectural Engineering</a:t>
            </a:r>
          </a:p>
          <a:p>
            <a:r>
              <a:rPr lang="en-US" sz="2800" b="1" dirty="0" smtClean="0">
                <a:latin typeface="Adobe Garamond Pro" pitchFamily="18" charset="0"/>
              </a:rPr>
              <a:t>Bachelor of Architectural Engineering </a:t>
            </a:r>
          </a:p>
          <a:p>
            <a:r>
              <a:rPr lang="en-US" sz="2800" b="1" dirty="0" smtClean="0">
                <a:latin typeface="Adobe Garamond Pro" pitchFamily="18" charset="0"/>
              </a:rPr>
              <a:t>Thesis Advisor: Dr. William </a:t>
            </a:r>
            <a:r>
              <a:rPr lang="en-US" sz="2800" b="1" dirty="0" err="1" smtClean="0">
                <a:latin typeface="Adobe Garamond Pro" pitchFamily="18" charset="0"/>
              </a:rPr>
              <a:t>Bahnfleth</a:t>
            </a:r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255451" y="515358"/>
            <a:ext cx="7118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Introduction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156925" y="2362200"/>
            <a:ext cx="7118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Presentation Plan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9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Life Cycle Cost Analysis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Length Optimization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Construction Cost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Life Cycle Cost Analysis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1" y="1600200"/>
            <a:ext cx="8322189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59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1200" y="228600"/>
            <a:ext cx="8229600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The Final Analysis</a:t>
            </a:r>
          </a:p>
          <a:p>
            <a:pPr algn="ctr"/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Mechanical Depth: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East Campus 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Ground Source Heat Pump System</a:t>
            </a:r>
          </a:p>
          <a:p>
            <a:pPr algn="ctr"/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Electrical Breadth: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</a:t>
            </a:r>
          </a:p>
          <a:p>
            <a:pPr algn="ctr"/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Construction Management Breadth: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</a:t>
            </a:r>
            <a:r>
              <a:rPr lang="en-US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Cost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, Labor, Schedule Impact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031" name="Picture 7" descr="http://www.engr.psu.edu/ae/thesis/portfolios/2011/jms5381/Renderings/New%20Police%20Academy%20Aerial%20Rendering%20from%20Northe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8364"/>
            <a:ext cx="7041940" cy="48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Final Analysis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18892" y="76200"/>
            <a:ext cx="639850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Yearly Cost Analysis: GSHP + PV System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Life Cycle Cost Analysis: GSHP + PV System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Pros vs. Cons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Final Recommendations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1200" y="228600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Yearly Cost Analysis: GSHP  + PV System</a:t>
            </a:r>
          </a:p>
        </p:txBody>
      </p:sp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219200"/>
            <a:ext cx="8534400" cy="438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Final Analysis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18892" y="76200"/>
            <a:ext cx="639850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Yearly Cost Analysis: GSHP + PV System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Life Cycle Cost Analysis: GSHP + PV System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Pros vs. Cons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Final Recommendations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6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1200" y="228600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Life Cycle Cost Analysis</a:t>
            </a:r>
          </a:p>
        </p:txBody>
      </p:sp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Final Analysis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18892" y="76200"/>
            <a:ext cx="639850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Yearly Cost Analysis: GSHP + PV System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Life Cycle Cost Analysis: GSHP + PV System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Pros vs. Cons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Final Recommendations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82811"/>
            <a:ext cx="8253939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4401800" y="3581400"/>
            <a:ext cx="381000" cy="457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4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1200" y="228600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Pros vs. Cons</a:t>
            </a:r>
          </a:p>
        </p:txBody>
      </p:sp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32783208"/>
              </p:ext>
            </p:extLst>
          </p:nvPr>
        </p:nvGraphicFramePr>
        <p:xfrm>
          <a:off x="2590800" y="685800"/>
          <a:ext cx="18288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196484269"/>
              </p:ext>
            </p:extLst>
          </p:nvPr>
        </p:nvGraphicFramePr>
        <p:xfrm>
          <a:off x="10896600" y="1010484"/>
          <a:ext cx="11049000" cy="257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0213092" y="2983766"/>
            <a:ext cx="845590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Final Recommendations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GSHP Implementation: </a:t>
            </a:r>
            <a:r>
              <a:rPr lang="en-US" sz="2400" b="1" dirty="0" smtClean="0">
                <a:latin typeface="Adobe Garamond Pro" pitchFamily="18" charset="0"/>
              </a:rPr>
              <a:t>Affirmative</a:t>
            </a:r>
          </a:p>
          <a:p>
            <a:pPr lvl="2"/>
            <a:endParaRPr lang="en-US" sz="2400" dirty="0">
              <a:latin typeface="Adobe Garamond Pro" pitchFamily="18" charset="0"/>
            </a:endParaRP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Photovoltaic Implementation: </a:t>
            </a:r>
            <a:r>
              <a:rPr lang="en-US" sz="2400" b="1" dirty="0" smtClean="0">
                <a:latin typeface="Adobe Garamond Pro" pitchFamily="18" charset="0"/>
              </a:rPr>
              <a:t>Affirmative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Final Analysis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18892" y="228600"/>
            <a:ext cx="639850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Yearly Cost Analysis: GSHP + PV System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 Life Cycle Cost Analysis: GSHP + PV System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Pros vs. Cons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Final Recommendations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58399" y="275866"/>
            <a:ext cx="7118149" cy="49552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Thank You for Listening</a:t>
            </a:r>
          </a:p>
          <a:p>
            <a:pPr algn="ctr"/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Special Thanks to:</a:t>
            </a:r>
          </a:p>
          <a:p>
            <a:pPr algn="ctr"/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Turner Construction Company</a:t>
            </a:r>
          </a:p>
          <a:p>
            <a:pPr algn="ctr"/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Penn State Architectural Engineering Faculty, Staff, and Students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031" name="Picture 7" descr="http://www.engr.psu.edu/ae/thesis/portfolios/2011/jms5381/Renderings/New%20Police%20Academy%20Aerial%20Rendering%20from%20Northe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8364"/>
            <a:ext cx="7041940" cy="48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1166812"/>
            <a:ext cx="7854039" cy="462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1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58399" y="275866"/>
            <a:ext cx="7118149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New York Police Academy 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</a:p>
          <a:p>
            <a:pPr algn="ctr"/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Questions?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031" name="Picture 7" descr="http://www.engr.psu.edu/ae/thesis/portfolios/2011/jms5381/Renderings/New%20Police%20Academy%20Aerial%20Rendering%20from%20Northe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8364"/>
            <a:ext cx="7041940" cy="48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1166812"/>
            <a:ext cx="7854039" cy="462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solidFill>
                <a:prstClr val="black"/>
              </a:solidFill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dobe Garamond Pro" pitchFamily="18" charset="0"/>
              </a:rPr>
              <a:t>John M. Scavelli  </a:t>
            </a:r>
            <a:r>
              <a:rPr lang="en-US" sz="2000" dirty="0">
                <a:solidFill>
                  <a:prstClr val="black"/>
                </a:solidFill>
                <a:latin typeface="Adobe Garamond Pro" pitchFamily="18" charset="0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solidFill>
                <a:prstClr val="black"/>
              </a:solidFill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solidFill>
                <a:prstClr val="black"/>
              </a:solidFill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58399" y="275866"/>
            <a:ext cx="7118149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New York Police Academy </a:t>
            </a:r>
          </a:p>
          <a:p>
            <a:pPr algn="ctr"/>
            <a:r>
              <a:rPr lang="en-US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</a:p>
          <a:p>
            <a:pPr algn="ctr"/>
            <a:endParaRPr lang="en-US" sz="36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endParaRPr 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endParaRPr 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Appendix</a:t>
            </a:r>
            <a:endParaRPr lang="en-US" sz="2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031" name="Picture 7" descr="http://www.engr.psu.edu/ae/thesis/portfolios/2011/jms5381/Renderings/New%20Police%20Academy%20Aerial%20Rendering%20from%20Northe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8364"/>
            <a:ext cx="7041940" cy="48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1166812"/>
            <a:ext cx="7854039" cy="462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5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Well Field Layout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0960" y="127000"/>
            <a:ext cx="8455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14125" y="828764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Design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1290429"/>
            <a:ext cx="3733800" cy="1954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15800" y="1524000"/>
            <a:ext cx="1219200" cy="5353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88000" y="152400"/>
            <a:ext cx="8455908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Sizing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Well Field </a:t>
            </a:r>
            <a:r>
              <a:rPr lang="en-US" sz="2400" dirty="0" smtClean="0">
                <a:latin typeface="Adobe Garamond Pro" pitchFamily="18" charset="0"/>
              </a:rPr>
              <a:t>Layout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8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Well Field Layout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0960" y="127000"/>
            <a:ext cx="8455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14125" y="828764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Design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Major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385" y="3810312"/>
            <a:ext cx="3978415" cy="228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1290429"/>
            <a:ext cx="3733800" cy="1954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15800" y="1524000"/>
            <a:ext cx="1219200" cy="5353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661384" y="3810312"/>
            <a:ext cx="3978416" cy="22856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2420600" y="2059364"/>
            <a:ext cx="152400" cy="17509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8288000" y="152400"/>
            <a:ext cx="8455908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Justification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System Schematics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Ground Source Heat Pump Loop Sizing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>
                <a:latin typeface="Adobe Garamond Pro" pitchFamily="18" charset="0"/>
              </a:rPr>
              <a:t>Well Field </a:t>
            </a:r>
            <a:r>
              <a:rPr lang="en-US" sz="2400" dirty="0" smtClean="0">
                <a:latin typeface="Adobe Garamond Pro" pitchFamily="18" charset="0"/>
              </a:rPr>
              <a:t>Layout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Energy Modeling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Utility Cost Comparison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55451" y="5156537"/>
            <a:ext cx="71181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New York Police Academy 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282610" y="1366897"/>
            <a:ext cx="648101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dobe Garamond Pro" pitchFamily="18" charset="0"/>
              </a:rPr>
              <a:t>John M. Scavelli</a:t>
            </a:r>
          </a:p>
          <a:p>
            <a:r>
              <a:rPr lang="en-US" sz="2800" b="1" dirty="0" smtClean="0">
                <a:latin typeface="Adobe Garamond Pro" pitchFamily="18" charset="0"/>
              </a:rPr>
              <a:t>The Pennsylvania State University</a:t>
            </a:r>
          </a:p>
          <a:p>
            <a:r>
              <a:rPr lang="en-US" sz="2800" b="1" dirty="0" smtClean="0">
                <a:latin typeface="Adobe Garamond Pro" pitchFamily="18" charset="0"/>
              </a:rPr>
              <a:t>Architectural Engineering</a:t>
            </a:r>
          </a:p>
          <a:p>
            <a:r>
              <a:rPr lang="en-US" sz="2800" b="1" dirty="0" smtClean="0">
                <a:latin typeface="Adobe Garamond Pro" pitchFamily="18" charset="0"/>
              </a:rPr>
              <a:t>Mechanical Option </a:t>
            </a:r>
          </a:p>
          <a:p>
            <a:r>
              <a:rPr lang="en-US" sz="2800" b="1" dirty="0" smtClean="0">
                <a:latin typeface="Adobe Garamond Pro" pitchFamily="18" charset="0"/>
              </a:rPr>
              <a:t>Master of Architectural Engineering</a:t>
            </a:r>
          </a:p>
          <a:p>
            <a:r>
              <a:rPr lang="en-US" sz="2800" b="1" dirty="0" smtClean="0">
                <a:latin typeface="Adobe Garamond Pro" pitchFamily="18" charset="0"/>
              </a:rPr>
              <a:t>Bachelor of Architectural Engineering </a:t>
            </a:r>
          </a:p>
          <a:p>
            <a:r>
              <a:rPr lang="en-US" sz="2800" b="1" dirty="0" smtClean="0">
                <a:latin typeface="Adobe Garamond Pro" pitchFamily="18" charset="0"/>
              </a:rPr>
              <a:t>Thesis Advisor: Dr. William </a:t>
            </a:r>
            <a:r>
              <a:rPr lang="en-US" sz="2800" b="1" dirty="0" err="1" smtClean="0">
                <a:latin typeface="Adobe Garamond Pro" pitchFamily="18" charset="0"/>
              </a:rPr>
              <a:t>Bahnfleth</a:t>
            </a:r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255451" y="515358"/>
            <a:ext cx="7118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Introduction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156925" y="2362200"/>
            <a:ext cx="7118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Presentation Plan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Well Field Layout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0960" y="127000"/>
            <a:ext cx="8455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14125" y="828764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GSHP Design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2209800"/>
            <a:ext cx="3254274" cy="240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385" y="3810312"/>
            <a:ext cx="3978415" cy="228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1290429"/>
            <a:ext cx="3733800" cy="1954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15800" y="1524000"/>
            <a:ext cx="1219200" cy="5353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661384" y="3810312"/>
            <a:ext cx="3978416" cy="22856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506200" y="4800600"/>
            <a:ext cx="1828800" cy="990600"/>
          </a:xfrm>
          <a:prstGeom prst="rect">
            <a:avLst/>
          </a:prstGeom>
          <a:solidFill>
            <a:schemeClr val="bg1"/>
          </a:solidFill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478000" y="2209799"/>
            <a:ext cx="3254274" cy="2404383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2420600" y="2059364"/>
            <a:ext cx="152400" cy="17509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nt-Up Arrow 8"/>
          <p:cNvSpPr/>
          <p:nvPr/>
        </p:nvSpPr>
        <p:spPr>
          <a:xfrm>
            <a:off x="13335000" y="4651315"/>
            <a:ext cx="2770137" cy="342744"/>
          </a:xfrm>
          <a:prstGeom prst="bent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650200" y="152698"/>
            <a:ext cx="875574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214 Wells</a:t>
            </a: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Depth 350’</a:t>
            </a: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Two Loops per well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99988"/>
              </p:ext>
            </p:extLst>
          </p:nvPr>
        </p:nvGraphicFramePr>
        <p:xfrm>
          <a:off x="20347213" y="2311665"/>
          <a:ext cx="4343401" cy="3250935"/>
        </p:xfrm>
        <a:graphic>
          <a:graphicData uri="http://schemas.openxmlformats.org/drawingml/2006/table">
            <a:tbl>
              <a:tblPr firstRow="1" firstCol="1" bandRow="1"/>
              <a:tblGrid>
                <a:gridCol w="1569578"/>
                <a:gridCol w="1488393"/>
                <a:gridCol w="1285430"/>
              </a:tblGrid>
              <a:tr h="216729">
                <a:tc gridSpan="3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 dirty="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Well Field Layout</a:t>
                      </a:r>
                      <a:endParaRPr lang="en-US" sz="1200" kern="150" dirty="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Row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# of Wells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Capacity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20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9.3%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20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9.3%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20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9.3%</a:t>
                      </a:r>
                      <a:endParaRPr lang="en-US" sz="1200" kern="150" dirty="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Manifold 1 Total: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60</a:t>
                      </a:r>
                      <a:endParaRPr lang="en-US" sz="1200" kern="150" dirty="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28%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22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10.3%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22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10.3%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6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22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10.3%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Manifold 2 Total: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66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31%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7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22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10.3%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8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22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10.3%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9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22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10.3%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22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10.3%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672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50">
                          <a:effectLst/>
                          <a:latin typeface="Adobe Garamond Pro"/>
                          <a:ea typeface="Times New Roman"/>
                          <a:cs typeface="Times New Roman"/>
                        </a:rPr>
                        <a:t>Manifold 3 Total: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88</a:t>
                      </a:r>
                      <a:endParaRPr lang="en-US" sz="1200" kern="15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dobe Garamond Pro"/>
                          <a:ea typeface="Times New Roman"/>
                          <a:cs typeface="Tahoma"/>
                        </a:rPr>
                        <a:t>41%</a:t>
                      </a:r>
                      <a:endParaRPr lang="en-US" sz="1200" kern="150" dirty="0">
                        <a:effectLst/>
                        <a:latin typeface="Adobe Garamond Pro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4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Array Placement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Placement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58" y="1269206"/>
            <a:ext cx="7171483" cy="4319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Electrical Schematic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Placement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1295400"/>
            <a:ext cx="7069415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Panel and Mounting System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Placement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442654"/>
            <a:ext cx="3494855" cy="250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918" y="1442654"/>
            <a:ext cx="3647328" cy="250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158" y="4229791"/>
            <a:ext cx="2789642" cy="1713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956292" y="3587889"/>
            <a:ext cx="84559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Sharp NU Series 185 W Panels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err="1" smtClean="0">
                <a:latin typeface="Adobe Garamond Pro" pitchFamily="18" charset="0"/>
              </a:rPr>
              <a:t>Solion</a:t>
            </a:r>
            <a:r>
              <a:rPr lang="en-US" sz="2400" dirty="0" smtClean="0">
                <a:latin typeface="Adobe Garamond Pro" pitchFamily="18" charset="0"/>
              </a:rPr>
              <a:t> </a:t>
            </a:r>
            <a:r>
              <a:rPr lang="en-US" sz="2400" dirty="0" err="1" smtClean="0">
                <a:latin typeface="Adobe Garamond Pro" pitchFamily="18" charset="0"/>
              </a:rPr>
              <a:t>SunMount</a:t>
            </a:r>
            <a:r>
              <a:rPr lang="en-US" sz="2400" dirty="0" smtClean="0">
                <a:latin typeface="Adobe Garamond Pro" pitchFamily="18" charset="0"/>
              </a:rPr>
              <a:t> System</a:t>
            </a: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Economic Analysis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Placement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0729" y="1295400"/>
            <a:ext cx="7772400" cy="421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5966729" y="3429000"/>
            <a:ext cx="492471" cy="381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Economic Analysis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Placement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0729" y="1346822"/>
            <a:ext cx="7772400" cy="41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5-Point Star 19"/>
          <p:cNvSpPr/>
          <p:nvPr/>
        </p:nvSpPr>
        <p:spPr>
          <a:xfrm>
            <a:off x="14859000" y="4038600"/>
            <a:ext cx="492471" cy="381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CFD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Analysis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Placement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396776" y="1395749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0 meters</a:t>
            </a:r>
            <a:endParaRPr lang="en-US" sz="1050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912" y="780365"/>
            <a:ext cx="3200402" cy="163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912" y="2755230"/>
            <a:ext cx="3140687" cy="146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869" y="4607062"/>
            <a:ext cx="3063730" cy="157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476" y="780365"/>
            <a:ext cx="3138123" cy="163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725" y="2688355"/>
            <a:ext cx="3200400" cy="153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1" y="4574504"/>
            <a:ext cx="31623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353549" y="3324234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5</a:t>
            </a:r>
            <a:r>
              <a:rPr lang="en-US" sz="1050" dirty="0" smtClean="0"/>
              <a:t> meters</a:t>
            </a:r>
            <a:endParaRPr lang="en-US" sz="1050" dirty="0"/>
          </a:p>
        </p:txBody>
      </p:sp>
      <p:sp>
        <p:nvSpPr>
          <p:cNvPr id="32" name="TextBox 31"/>
          <p:cNvSpPr txBox="1"/>
          <p:nvPr/>
        </p:nvSpPr>
        <p:spPr>
          <a:xfrm>
            <a:off x="9377726" y="5195818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10 meters</a:t>
            </a:r>
            <a:endParaRPr lang="en-US" sz="1050" dirty="0"/>
          </a:p>
        </p:txBody>
      </p:sp>
      <p:sp>
        <p:nvSpPr>
          <p:cNvPr id="33" name="TextBox 32"/>
          <p:cNvSpPr txBox="1"/>
          <p:nvPr/>
        </p:nvSpPr>
        <p:spPr>
          <a:xfrm>
            <a:off x="17030700" y="144373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20 meters</a:t>
            </a:r>
            <a:endParaRPr lang="en-US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16992599" y="3408018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30 meters</a:t>
            </a:r>
            <a:endParaRPr lang="en-US" sz="1050" dirty="0"/>
          </a:p>
        </p:txBody>
      </p:sp>
      <p:sp>
        <p:nvSpPr>
          <p:cNvPr id="35" name="TextBox 34"/>
          <p:cNvSpPr txBox="1"/>
          <p:nvPr/>
        </p:nvSpPr>
        <p:spPr>
          <a:xfrm>
            <a:off x="16992599" y="5243799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0 meters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828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851" y="228600"/>
            <a:ext cx="91755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CFD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Analysis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0" y="300335"/>
            <a:ext cx="845590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Placement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Array Size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Panel Chosen, Mounting System Chosen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Electrical Characteristics</a:t>
            </a:r>
          </a:p>
          <a:p>
            <a:pPr marL="1085850" lvl="2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Strings, Inverter, Switchgear</a:t>
            </a:r>
          </a:p>
          <a:p>
            <a:pPr lvl="1"/>
            <a:endParaRPr lang="en-US" sz="2400" dirty="0" smtClean="0">
              <a:latin typeface="Adobe Garamond Pro" pitchFamily="18" charset="0"/>
            </a:endParaRP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400" dirty="0" smtClean="0">
                <a:latin typeface="Adobe Garamond Pro" pitchFamily="18" charset="0"/>
              </a:rPr>
              <a:t>Economic Analysis</a:t>
            </a:r>
          </a:p>
          <a:p>
            <a:pPr marL="628650" lvl="1" indent="-171450">
              <a:buFont typeface="Wingdings" pitchFamily="2" charset="2"/>
              <a:buChar char="v"/>
            </a:pPr>
            <a:endParaRPr lang="en-US" sz="2400" dirty="0">
              <a:latin typeface="Adobe Garamond Pro" pitchFamily="18" charset="0"/>
            </a:endParaRPr>
          </a:p>
          <a:p>
            <a:pPr lvl="1"/>
            <a:endParaRPr lang="en-US" sz="2400" dirty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lvl="2"/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en-US" sz="2400" dirty="0" smtClean="0">
              <a:latin typeface="Adobe Garamond Pro" pitchFamily="18" charset="0"/>
            </a:endParaRPr>
          </a:p>
          <a:p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92800" y="300335"/>
            <a:ext cx="71181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Photovoltaic System Discussion Topics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013350"/>
            <a:ext cx="3791246" cy="2872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2836654"/>
            <a:ext cx="3854657" cy="3027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1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55451" y="346501"/>
            <a:ext cx="71181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Building Location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897600" y="2539663"/>
            <a:ext cx="711814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Location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</a:p>
          <a:p>
            <a:pPr algn="ctr"/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North Eastern Part  of  the United States of America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029819"/>
            <a:ext cx="5906393" cy="4913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55451" y="346501"/>
            <a:ext cx="71181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Building Location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897600" y="2539663"/>
            <a:ext cx="711814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Location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</a:p>
          <a:p>
            <a:pPr algn="ctr"/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Close Proximity to Manhattan, NY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935" y="1051234"/>
            <a:ext cx="6222653" cy="5044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3541275" y="3505200"/>
            <a:ext cx="327125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4173200" y="3175000"/>
            <a:ext cx="495300" cy="406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92300" y="2998113"/>
            <a:ext cx="133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NYPA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76200" y="3348910"/>
            <a:ext cx="181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Manhattan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55451" y="346501"/>
            <a:ext cx="71181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Building Location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897599" y="346501"/>
            <a:ext cx="71181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Location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College Point, New York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447800"/>
            <a:ext cx="7056809" cy="3934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519" y="1444171"/>
            <a:ext cx="7175297" cy="369189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2656820" y="2796540"/>
            <a:ext cx="3208020" cy="1341120"/>
          </a:xfrm>
          <a:custGeom>
            <a:avLst/>
            <a:gdLst>
              <a:gd name="connsiteX0" fmla="*/ 0 w 3208020"/>
              <a:gd name="connsiteY0" fmla="*/ 0 h 1341120"/>
              <a:gd name="connsiteX1" fmla="*/ 1135380 w 3208020"/>
              <a:gd name="connsiteY1" fmla="*/ 1043940 h 1341120"/>
              <a:gd name="connsiteX2" fmla="*/ 1219200 w 3208020"/>
              <a:gd name="connsiteY2" fmla="*/ 1043940 h 1341120"/>
              <a:gd name="connsiteX3" fmla="*/ 1859280 w 3208020"/>
              <a:gd name="connsiteY3" fmla="*/ 1051560 h 1341120"/>
              <a:gd name="connsiteX4" fmla="*/ 1836420 w 3208020"/>
              <a:gd name="connsiteY4" fmla="*/ 1333500 h 1341120"/>
              <a:gd name="connsiteX5" fmla="*/ 2072640 w 3208020"/>
              <a:gd name="connsiteY5" fmla="*/ 1341120 h 1341120"/>
              <a:gd name="connsiteX6" fmla="*/ 2103120 w 3208020"/>
              <a:gd name="connsiteY6" fmla="*/ 731520 h 1341120"/>
              <a:gd name="connsiteX7" fmla="*/ 2567940 w 3208020"/>
              <a:gd name="connsiteY7" fmla="*/ 762000 h 1341120"/>
              <a:gd name="connsiteX8" fmla="*/ 3208020 w 3208020"/>
              <a:gd name="connsiteY8" fmla="*/ 502920 h 1341120"/>
              <a:gd name="connsiteX9" fmla="*/ 3009900 w 3208020"/>
              <a:gd name="connsiteY9" fmla="*/ 83820 h 1341120"/>
              <a:gd name="connsiteX10" fmla="*/ 2926080 w 3208020"/>
              <a:gd name="connsiteY10" fmla="*/ 53340 h 1341120"/>
              <a:gd name="connsiteX11" fmla="*/ 0 w 3208020"/>
              <a:gd name="connsiteY11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8020" h="1341120">
                <a:moveTo>
                  <a:pt x="0" y="0"/>
                </a:moveTo>
                <a:lnTo>
                  <a:pt x="1135380" y="1043940"/>
                </a:lnTo>
                <a:lnTo>
                  <a:pt x="1219200" y="1043940"/>
                </a:lnTo>
                <a:lnTo>
                  <a:pt x="1859280" y="1051560"/>
                </a:lnTo>
                <a:lnTo>
                  <a:pt x="1836420" y="1333500"/>
                </a:lnTo>
                <a:lnTo>
                  <a:pt x="2072640" y="1341120"/>
                </a:lnTo>
                <a:lnTo>
                  <a:pt x="2103120" y="731520"/>
                </a:lnTo>
                <a:lnTo>
                  <a:pt x="2567940" y="762000"/>
                </a:lnTo>
                <a:lnTo>
                  <a:pt x="3208020" y="502920"/>
                </a:lnTo>
                <a:lnTo>
                  <a:pt x="3009900" y="83820"/>
                </a:lnTo>
                <a:lnTo>
                  <a:pt x="2926080" y="53340"/>
                </a:lnTo>
                <a:lnTo>
                  <a:pt x="0" y="0"/>
                </a:lnTo>
                <a:close/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9086286" y="1509486"/>
            <a:ext cx="6705600" cy="3585028"/>
          </a:xfrm>
          <a:custGeom>
            <a:avLst/>
            <a:gdLst>
              <a:gd name="connsiteX0" fmla="*/ 0 w 6705600"/>
              <a:gd name="connsiteY0" fmla="*/ 43543 h 3585028"/>
              <a:gd name="connsiteX1" fmla="*/ 0 w 6705600"/>
              <a:gd name="connsiteY1" fmla="*/ 43543 h 3585028"/>
              <a:gd name="connsiteX2" fmla="*/ 72571 w 6705600"/>
              <a:gd name="connsiteY2" fmla="*/ 145143 h 3585028"/>
              <a:gd name="connsiteX3" fmla="*/ 2032000 w 6705600"/>
              <a:gd name="connsiteY3" fmla="*/ 2467428 h 3585028"/>
              <a:gd name="connsiteX4" fmla="*/ 4223657 w 6705600"/>
              <a:gd name="connsiteY4" fmla="*/ 2452914 h 3585028"/>
              <a:gd name="connsiteX5" fmla="*/ 4238171 w 6705600"/>
              <a:gd name="connsiteY5" fmla="*/ 3585028 h 3585028"/>
              <a:gd name="connsiteX6" fmla="*/ 4557485 w 6705600"/>
              <a:gd name="connsiteY6" fmla="*/ 3556000 h 3585028"/>
              <a:gd name="connsiteX7" fmla="*/ 4528457 w 6705600"/>
              <a:gd name="connsiteY7" fmla="*/ 3396343 h 3585028"/>
              <a:gd name="connsiteX8" fmla="*/ 4572000 w 6705600"/>
              <a:gd name="connsiteY8" fmla="*/ 1857828 h 3585028"/>
              <a:gd name="connsiteX9" fmla="*/ 5515428 w 6705600"/>
              <a:gd name="connsiteY9" fmla="*/ 1872343 h 3585028"/>
              <a:gd name="connsiteX10" fmla="*/ 6705600 w 6705600"/>
              <a:gd name="connsiteY10" fmla="*/ 1117600 h 3585028"/>
              <a:gd name="connsiteX11" fmla="*/ 6168571 w 6705600"/>
              <a:gd name="connsiteY11" fmla="*/ 0 h 3585028"/>
              <a:gd name="connsiteX12" fmla="*/ 0 w 6705600"/>
              <a:gd name="connsiteY12" fmla="*/ 43543 h 358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05600" h="3585028">
                <a:moveTo>
                  <a:pt x="0" y="43543"/>
                </a:moveTo>
                <a:lnTo>
                  <a:pt x="0" y="43543"/>
                </a:lnTo>
                <a:lnTo>
                  <a:pt x="72571" y="145143"/>
                </a:lnTo>
                <a:lnTo>
                  <a:pt x="2032000" y="2467428"/>
                </a:lnTo>
                <a:lnTo>
                  <a:pt x="4223657" y="2452914"/>
                </a:lnTo>
                <a:lnTo>
                  <a:pt x="4238171" y="3585028"/>
                </a:lnTo>
                <a:lnTo>
                  <a:pt x="4557485" y="3556000"/>
                </a:lnTo>
                <a:lnTo>
                  <a:pt x="4528457" y="3396343"/>
                </a:lnTo>
                <a:lnTo>
                  <a:pt x="4572000" y="1857828"/>
                </a:lnTo>
                <a:lnTo>
                  <a:pt x="5515428" y="1872343"/>
                </a:lnTo>
                <a:lnTo>
                  <a:pt x="6705600" y="1117600"/>
                </a:lnTo>
                <a:lnTo>
                  <a:pt x="6168571" y="0"/>
                </a:lnTo>
                <a:lnTo>
                  <a:pt x="0" y="43543"/>
                </a:lnTo>
                <a:close/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11"/>
          <p:cNvSpPr/>
          <p:nvPr/>
        </p:nvSpPr>
        <p:spPr>
          <a:xfrm>
            <a:off x="22005925" y="1844675"/>
            <a:ext cx="3181350" cy="1018240"/>
          </a:xfrm>
          <a:custGeom>
            <a:avLst/>
            <a:gdLst>
              <a:gd name="connsiteX0" fmla="*/ 0 w 3181350"/>
              <a:gd name="connsiteY0" fmla="*/ 0 h 1018240"/>
              <a:gd name="connsiteX1" fmla="*/ 0 w 3181350"/>
              <a:gd name="connsiteY1" fmla="*/ 0 h 1018240"/>
              <a:gd name="connsiteX2" fmla="*/ 3175 w 3181350"/>
              <a:gd name="connsiteY2" fmla="*/ 898525 h 1018240"/>
              <a:gd name="connsiteX3" fmla="*/ 6350 w 3181350"/>
              <a:gd name="connsiteY3" fmla="*/ 942975 h 1018240"/>
              <a:gd name="connsiteX4" fmla="*/ 12700 w 3181350"/>
              <a:gd name="connsiteY4" fmla="*/ 1006475 h 1018240"/>
              <a:gd name="connsiteX5" fmla="*/ 1336675 w 3181350"/>
              <a:gd name="connsiteY5" fmla="*/ 1012825 h 1018240"/>
              <a:gd name="connsiteX6" fmla="*/ 1339850 w 3181350"/>
              <a:gd name="connsiteY6" fmla="*/ 342900 h 1018240"/>
              <a:gd name="connsiteX7" fmla="*/ 3181350 w 3181350"/>
              <a:gd name="connsiteY7" fmla="*/ 346075 h 1018240"/>
              <a:gd name="connsiteX8" fmla="*/ 3178175 w 3181350"/>
              <a:gd name="connsiteY8" fmla="*/ 0 h 1018240"/>
              <a:gd name="connsiteX9" fmla="*/ 1584325 w 3181350"/>
              <a:gd name="connsiteY9" fmla="*/ 12700 h 1018240"/>
              <a:gd name="connsiteX10" fmla="*/ 1593850 w 3181350"/>
              <a:gd name="connsiteY10" fmla="*/ 225425 h 1018240"/>
              <a:gd name="connsiteX11" fmla="*/ 1228725 w 3181350"/>
              <a:gd name="connsiteY11" fmla="*/ 228600 h 1018240"/>
              <a:gd name="connsiteX12" fmla="*/ 1225550 w 3181350"/>
              <a:gd name="connsiteY12" fmla="*/ 6350 h 1018240"/>
              <a:gd name="connsiteX13" fmla="*/ 0 w 3181350"/>
              <a:gd name="connsiteY13" fmla="*/ 0 h 101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81350" h="1018240">
                <a:moveTo>
                  <a:pt x="0" y="0"/>
                </a:moveTo>
                <a:lnTo>
                  <a:pt x="0" y="0"/>
                </a:lnTo>
                <a:cubicBezTo>
                  <a:pt x="1058" y="299508"/>
                  <a:pt x="1158" y="599022"/>
                  <a:pt x="3175" y="898525"/>
                </a:cubicBezTo>
                <a:cubicBezTo>
                  <a:pt x="3275" y="913379"/>
                  <a:pt x="5526" y="928143"/>
                  <a:pt x="6350" y="942975"/>
                </a:cubicBezTo>
                <a:cubicBezTo>
                  <a:pt x="10289" y="1013876"/>
                  <a:pt x="-965" y="1033805"/>
                  <a:pt x="12700" y="1006475"/>
                </a:cubicBezTo>
                <a:lnTo>
                  <a:pt x="1336675" y="1012825"/>
                </a:lnTo>
                <a:cubicBezTo>
                  <a:pt x="1337733" y="789517"/>
                  <a:pt x="1338792" y="566208"/>
                  <a:pt x="1339850" y="342900"/>
                </a:cubicBezTo>
                <a:lnTo>
                  <a:pt x="3181350" y="346075"/>
                </a:lnTo>
                <a:cubicBezTo>
                  <a:pt x="3180292" y="230717"/>
                  <a:pt x="3179233" y="115358"/>
                  <a:pt x="3178175" y="0"/>
                </a:cubicBezTo>
                <a:lnTo>
                  <a:pt x="1584325" y="12700"/>
                </a:lnTo>
                <a:lnTo>
                  <a:pt x="1593850" y="225425"/>
                </a:lnTo>
                <a:lnTo>
                  <a:pt x="1228725" y="228600"/>
                </a:lnTo>
                <a:cubicBezTo>
                  <a:pt x="1227667" y="154517"/>
                  <a:pt x="1226608" y="80433"/>
                  <a:pt x="1225550" y="6350"/>
                </a:cubicBez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4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Renderings\New Police Academy Aerial Rendering from Northeas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0000" pressure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3423"/>
            <a:ext cx="7543800" cy="534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61"/>
            <a:ext cx="2135903" cy="9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38200" y="6324600"/>
            <a:ext cx="25755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53600" y="63816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The Pennsylvania State University: Department of Architectural Engineering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84758"/>
            <a:ext cx="115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John M. Scavelli  </a:t>
            </a:r>
            <a:r>
              <a:rPr lang="en-US" sz="2000" dirty="0">
                <a:latin typeface="Adobe Garamond Pro" pitchFamily="18" charset="0"/>
              </a:rPr>
              <a:t>	</a:t>
            </a:r>
            <a:r>
              <a:rPr lang="en-US" sz="2000" dirty="0" smtClean="0">
                <a:latin typeface="Adobe Garamond Pro" pitchFamily="18" charset="0"/>
              </a:rPr>
              <a:t>	     Mechanical Option    	          Senior Thesis 2010-2011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8200" y="6442319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Master/Bachelor of Architectural Engineering Student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55451" y="346501"/>
            <a:ext cx="71181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 pitchFamily="18" charset="0"/>
              </a:rPr>
              <a:t>Building Statistics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20400" y="1237595"/>
            <a:ext cx="77179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800" b="1" dirty="0" smtClean="0">
                <a:latin typeface="Adobe Garamond Pro" pitchFamily="18" charset="0"/>
              </a:rPr>
              <a:t>Occupant: </a:t>
            </a:r>
            <a:r>
              <a:rPr lang="en-US" sz="2800" dirty="0" smtClean="0">
                <a:latin typeface="Adobe Garamond Pro" pitchFamily="18" charset="0"/>
              </a:rPr>
              <a:t>New York Police Department</a:t>
            </a:r>
          </a:p>
          <a:p>
            <a:pPr marL="171450" indent="-171450">
              <a:buFont typeface="Wingdings" pitchFamily="2" charset="2"/>
              <a:buChar char="v"/>
            </a:pPr>
            <a:endParaRPr lang="en-US" sz="28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800" b="1" dirty="0">
                <a:latin typeface="Adobe Garamond Pro" pitchFamily="18" charset="0"/>
              </a:rPr>
              <a:t>Architect: </a:t>
            </a:r>
            <a:r>
              <a:rPr lang="en-US" sz="2800" dirty="0">
                <a:latin typeface="Adobe Garamond Pro" pitchFamily="18" charset="0"/>
              </a:rPr>
              <a:t>Perkins + </a:t>
            </a:r>
            <a:r>
              <a:rPr lang="en-US" sz="2800" dirty="0" smtClean="0">
                <a:latin typeface="Adobe Garamond Pro" pitchFamily="18" charset="0"/>
              </a:rPr>
              <a:t>Will</a:t>
            </a:r>
          </a:p>
          <a:p>
            <a:pPr marL="171450" indent="-171450">
              <a:buFont typeface="Wingdings" pitchFamily="2" charset="2"/>
              <a:buChar char="v"/>
            </a:pPr>
            <a:endParaRPr lang="en-US" sz="28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800" b="1" dirty="0" smtClean="0">
                <a:latin typeface="Adobe Garamond Pro" pitchFamily="18" charset="0"/>
              </a:rPr>
              <a:t>Site Size: </a:t>
            </a:r>
            <a:r>
              <a:rPr lang="en-US" sz="2800" dirty="0" smtClean="0">
                <a:latin typeface="Adobe Garamond Pro" pitchFamily="18" charset="0"/>
              </a:rPr>
              <a:t>2,400,000 SF</a:t>
            </a:r>
          </a:p>
          <a:p>
            <a:pPr marL="171450" indent="-171450">
              <a:buFont typeface="Wingdings" pitchFamily="2" charset="2"/>
              <a:buChar char="v"/>
            </a:pPr>
            <a:endParaRPr lang="en-US" sz="28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800" b="1" dirty="0" smtClean="0">
                <a:latin typeface="Adobe Garamond Pro" pitchFamily="18" charset="0"/>
              </a:rPr>
              <a:t>Building Size</a:t>
            </a:r>
            <a:r>
              <a:rPr lang="en-US" sz="2800" dirty="0" smtClean="0">
                <a:latin typeface="Adobe Garamond Pro" pitchFamily="18" charset="0"/>
              </a:rPr>
              <a:t>: 840,400 SF</a:t>
            </a:r>
          </a:p>
          <a:p>
            <a:pPr marL="171450" indent="-171450">
              <a:buFont typeface="Wingdings" pitchFamily="2" charset="2"/>
              <a:buChar char="v"/>
            </a:pPr>
            <a:endParaRPr lang="en-US" sz="28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800" b="1" dirty="0" smtClean="0">
                <a:latin typeface="Adobe Garamond Pro" pitchFamily="18" charset="0"/>
              </a:rPr>
              <a:t>Overall Cost: </a:t>
            </a:r>
            <a:r>
              <a:rPr lang="en-US" sz="2800" dirty="0" smtClean="0">
                <a:latin typeface="Adobe Garamond Pro" pitchFamily="18" charset="0"/>
              </a:rPr>
              <a:t>$656,000,000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592800" y="3298028"/>
            <a:ext cx="7717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Adobe Garamond Pro" pitchFamily="18" charset="0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en-US" sz="2800" b="1" dirty="0" smtClean="0">
                <a:latin typeface="Adobe Garamond Pro" pitchFamily="18" charset="0"/>
              </a:rPr>
              <a:t>East Campus: </a:t>
            </a:r>
            <a:r>
              <a:rPr lang="en-US" sz="2800" dirty="0" smtClean="0">
                <a:latin typeface="Adobe Garamond Pro" pitchFamily="18" charset="0"/>
              </a:rPr>
              <a:t>Academic/Office Space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800" dirty="0" smtClean="0">
                <a:latin typeface="Adobe Garamond Pro" pitchFamily="18" charset="0"/>
              </a:rPr>
              <a:t>375,405 SF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en-US" sz="2800" b="1" dirty="0" smtClean="0">
                <a:latin typeface="Adobe Garamond Pro" pitchFamily="18" charset="0"/>
              </a:rPr>
              <a:t>West Campus</a:t>
            </a:r>
            <a:r>
              <a:rPr lang="en-US" sz="2800" dirty="0" smtClean="0">
                <a:latin typeface="Adobe Garamond Pro" pitchFamily="18" charset="0"/>
              </a:rPr>
              <a:t>: Physical Fitness/ Central Plant</a:t>
            </a:r>
          </a:p>
          <a:p>
            <a:pPr marL="628650" lvl="1" indent="-171450">
              <a:buFont typeface="Wingdings" pitchFamily="2" charset="2"/>
              <a:buChar char="v"/>
            </a:pPr>
            <a:r>
              <a:rPr lang="en-US" sz="2800" dirty="0" smtClean="0">
                <a:latin typeface="Adobe Garamond Pro" pitchFamily="18" charset="0"/>
              </a:rPr>
              <a:t>465,000 SF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en-US" sz="2800" b="1" dirty="0" smtClean="0">
                <a:latin typeface="Adobe Garamond Pro" pitchFamily="18" charset="0"/>
              </a:rPr>
              <a:t>Architecture: </a:t>
            </a:r>
            <a:r>
              <a:rPr lang="en-US" sz="2800" dirty="0" smtClean="0">
                <a:latin typeface="Adobe Garamond Pro" pitchFamily="18" charset="0"/>
              </a:rPr>
              <a:t>Modern w/ Strong Geometric Forms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533" y="691823"/>
            <a:ext cx="4962525" cy="293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57" y="0"/>
            <a:ext cx="12627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6934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dobe Garamond Pro" pitchFamily="18" charset="0"/>
              </a:rPr>
              <a:t>Presentation Outline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latin typeface="Adobe Garamond Pro" pitchFamily="18" charset="0"/>
              </a:rPr>
              <a:t>Introduction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Location, Statistics, General Information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Actual Mechanical Design</a:t>
            </a:r>
          </a:p>
          <a:p>
            <a:r>
              <a:rPr lang="en-US" dirty="0" smtClean="0">
                <a:latin typeface="Adobe Garamond Pro" pitchFamily="18" charset="0"/>
              </a:rPr>
              <a:t>		System, Loads, Utility Costs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Alternative Design</a:t>
            </a:r>
          </a:p>
          <a:p>
            <a:r>
              <a:rPr lang="en-US" dirty="0" smtClean="0">
                <a:latin typeface="Adobe Garamond Pro" pitchFamily="18" charset="0"/>
              </a:rPr>
              <a:t>		Mechanical Depth: GSHP</a:t>
            </a:r>
          </a:p>
          <a:p>
            <a:r>
              <a:rPr lang="en-US" dirty="0" smtClean="0">
                <a:latin typeface="Adobe Garamond Pro" pitchFamily="18" charset="0"/>
              </a:rPr>
              <a:t>		Electrical Breadth: PV Array</a:t>
            </a:r>
          </a:p>
          <a:p>
            <a:r>
              <a:rPr lang="en-US" dirty="0" smtClean="0">
                <a:latin typeface="Adobe Garamond Pro" pitchFamily="18" charset="0"/>
              </a:rPr>
              <a:t>		Construction Breadth: Cost Analysis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b="1" dirty="0" smtClean="0">
                <a:latin typeface="Adobe Garamond Pro" pitchFamily="18" charset="0"/>
              </a:rPr>
              <a:t>The Final Analysis</a:t>
            </a:r>
          </a:p>
          <a:p>
            <a:r>
              <a:rPr lang="en-US" dirty="0">
                <a:latin typeface="Adobe Garamond Pro" pitchFamily="18" charset="0"/>
              </a:rPr>
              <a:t>	</a:t>
            </a:r>
            <a:r>
              <a:rPr lang="en-US" dirty="0" smtClean="0">
                <a:latin typeface="Adobe Garamond Pro" pitchFamily="18" charset="0"/>
              </a:rPr>
              <a:t>	Integration of Depths &amp; Breadths</a:t>
            </a:r>
          </a:p>
          <a:p>
            <a:r>
              <a:rPr lang="en-US" dirty="0" smtClean="0">
                <a:latin typeface="Adobe Garamond Pro" pitchFamily="18" charset="0"/>
              </a:rPr>
              <a:t>		Final Recommendation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 smtClean="0">
              <a:latin typeface="Adobe Garamond Pro" pitchFamily="18" charset="0"/>
            </a:endParaRPr>
          </a:p>
          <a:p>
            <a:r>
              <a:rPr lang="en-US" dirty="0">
                <a:latin typeface="Adobe Garamond Pro" pitchFamily="18" charset="0"/>
              </a:rPr>
              <a:t>	</a:t>
            </a:r>
            <a:endParaRPr lang="en-US" dirty="0" smtClean="0">
              <a:latin typeface="Adobe Garamond Pro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4903</TotalTime>
  <Words>3126</Words>
  <Application>Microsoft Office PowerPoint</Application>
  <PresentationFormat>Custom</PresentationFormat>
  <Paragraphs>2213</Paragraphs>
  <Slides>59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John M Scavelli</cp:lastModifiedBy>
  <cp:revision>208</cp:revision>
  <cp:lastPrinted>2011-04-04T16:36:23Z</cp:lastPrinted>
  <dcterms:created xsi:type="dcterms:W3CDTF">2006-11-29T18:17:25Z</dcterms:created>
  <dcterms:modified xsi:type="dcterms:W3CDTF">2011-04-04T16:36:57Z</dcterms:modified>
</cp:coreProperties>
</file>